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omments/comment1.xml" ContentType="application/vnd.openxmlformats-officedocument.presentationml.comments+xml"/>
  <Override PartName="/ppt/charts/chart3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46000" firstSlideNum="2">
  <p:sldMasterIdLst>
    <p:sldMasterId id="2147483784" r:id="rId1"/>
  </p:sldMasterIdLst>
  <p:notesMasterIdLst>
    <p:notesMasterId r:id="rId21"/>
  </p:notesMasterIdLst>
  <p:sldIdLst>
    <p:sldId id="268" r:id="rId2"/>
    <p:sldId id="284" r:id="rId3"/>
    <p:sldId id="283" r:id="rId4"/>
    <p:sldId id="266" r:id="rId5"/>
    <p:sldId id="261" r:id="rId6"/>
    <p:sldId id="273" r:id="rId7"/>
    <p:sldId id="270" r:id="rId8"/>
    <p:sldId id="274" r:id="rId9"/>
    <p:sldId id="275" r:id="rId10"/>
    <p:sldId id="300" r:id="rId11"/>
    <p:sldId id="302" r:id="rId12"/>
    <p:sldId id="303" r:id="rId13"/>
    <p:sldId id="278" r:id="rId14"/>
    <p:sldId id="292" r:id="rId15"/>
    <p:sldId id="330" r:id="rId16"/>
    <p:sldId id="313" r:id="rId17"/>
    <p:sldId id="312" r:id="rId18"/>
    <p:sldId id="311" r:id="rId19"/>
    <p:sldId id="290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>
          <p15:clr>
            <a:srgbClr val="A4A3A4"/>
          </p15:clr>
        </p15:guide>
        <p15:guide id="2" pos="296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inans" initials="F" lastIdx="1" clrIdx="0">
    <p:extLst>
      <p:ext uri="{19B8F6BF-5375-455C-9EA6-DF929625EA0E}">
        <p15:presenceInfo xmlns:p15="http://schemas.microsoft.com/office/powerpoint/2012/main" userId="Finan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6628" autoAdjust="0"/>
  </p:normalViewPr>
  <p:slideViewPr>
    <p:cSldViewPr>
      <p:cViewPr varScale="1">
        <p:scale>
          <a:sx n="82" d="100"/>
          <a:sy n="82" d="100"/>
        </p:scale>
        <p:origin x="2006" y="62"/>
      </p:cViewPr>
      <p:guideLst>
        <p:guide orient="horz" pos="2158"/>
        <p:guide pos="29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812199477950302E-3"/>
          <c:y val="6.0099503122862899E-2"/>
          <c:w val="0.98365160049457301"/>
          <c:h val="0.805927835051545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тыс. руб.</c:v>
                </c:pt>
              </c:strCache>
            </c:strRef>
          </c:tx>
          <c:spPr>
            <a:solidFill>
              <a:srgbClr val="9999FF"/>
            </a:solidFill>
            <a:ln w="12686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2.5682413432873901E-2"/>
                  <c:y val="-0.20442746708033799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1859,7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933-4DE2-97EB-CBD3703BF03A}"/>
                </c:ext>
              </c:extLst>
            </c:dLbl>
            <c:dLbl>
              <c:idx val="1"/>
              <c:layout>
                <c:manualLayout>
                  <c:x val="2.0085189015631898E-2"/>
                  <c:y val="-0.31926582799006997"/>
                </c:manualLayout>
              </c:layout>
              <c:tx>
                <c:rich>
                  <a:bodyPr/>
                  <a:lstStyle/>
                  <a:p>
                    <a:endParaRPr lang="en-US" dirty="0"/>
                  </a:p>
                  <a:p>
                    <a:r>
                      <a:rPr lang="en-US" dirty="0"/>
                      <a:t>1930,4</a:t>
                    </a:r>
                  </a:p>
                  <a:p>
                    <a:endParaRPr lang="en-US" dirty="0"/>
                  </a:p>
                  <a:p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933-4DE2-97EB-CBD3703BF03A}"/>
                </c:ext>
              </c:extLst>
            </c:dLbl>
            <c:dLbl>
              <c:idx val="2"/>
              <c:layout>
                <c:manualLayout>
                  <c:x val="2.88458436775977E-2"/>
                  <c:y val="-0.40431879468838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2007,7</a:t>
                    </a:r>
                  </a:p>
                  <a:p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933-4DE2-97EB-CBD3703BF03A}"/>
                </c:ext>
              </c:extLst>
            </c:dLbl>
            <c:spPr>
              <a:noFill/>
              <a:ln w="25371"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ru-RU" sz="1850" b="1" i="0" u="none" strike="noStrike" kern="1200" baseline="0">
                    <a:solidFill>
                      <a:srgbClr val="000000"/>
                    </a:solidFill>
                    <a:latin typeface="Calibri" panose="020F0502020204030204"/>
                    <a:ea typeface="Calibri" panose="020F0502020204030204"/>
                    <a:cs typeface="Calibri" panose="020F0502020204030204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2025год</c:v>
                </c:pt>
                <c:pt idx="1">
                  <c:v>2026год</c:v>
                </c:pt>
                <c:pt idx="2">
                  <c:v>2027год</c:v>
                </c:pt>
              </c:strCache>
            </c:strRef>
          </c:cat>
          <c:val>
            <c:numRef>
              <c:f>Sheet1!$B$2:$D$2</c:f>
              <c:numCache>
                <c:formatCode>#,##0.0</c:formatCode>
                <c:ptCount val="3"/>
                <c:pt idx="0">
                  <c:v>3719.4</c:v>
                </c:pt>
                <c:pt idx="1">
                  <c:v>3978.3</c:v>
                </c:pt>
                <c:pt idx="2">
                  <c:v>4242.5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933-4DE2-97EB-CBD3703BF03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71930368"/>
        <c:axId val="172056576"/>
      </c:barChart>
      <c:catAx>
        <c:axId val="1719303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1" cap="flat" cmpd="sng" algn="ctr">
            <a:solidFill>
              <a:srgbClr val="000000"/>
            </a:solidFill>
            <a:prstDash val="solid"/>
            <a:round/>
          </a:ln>
        </c:spPr>
        <c:txPr>
          <a:bodyPr rot="0" spcFirstLastPara="0" vertOverflow="ellipsis" vert="horz" wrap="square" anchor="ctr" anchorCtr="1" forceAA="0"/>
          <a:lstStyle/>
          <a:p>
            <a:pPr>
              <a:defRPr lang="ru-RU" sz="1850" b="1" i="0" u="none" strike="noStrike" kern="1200" baseline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</a:defRPr>
            </a:pPr>
            <a:endParaRPr lang="ru-RU"/>
          </a:p>
        </c:txPr>
        <c:crossAx val="172056576"/>
        <c:crosses val="autoZero"/>
        <c:auto val="1"/>
        <c:lblAlgn val="ctr"/>
        <c:lblOffset val="100"/>
        <c:noMultiLvlLbl val="1"/>
      </c:catAx>
      <c:valAx>
        <c:axId val="172056576"/>
        <c:scaling>
          <c:orientation val="minMax"/>
        </c:scaling>
        <c:delete val="1"/>
        <c:axPos val="l"/>
        <c:majorGridlines>
          <c:spPr>
            <a:ln w="3171" cap="flat" cmpd="sng" algn="ctr">
              <a:solidFill>
                <a:srgbClr val="000000"/>
              </a:solidFill>
              <a:prstDash val="solid"/>
              <a:round/>
            </a:ln>
          </c:spPr>
        </c:majorGridlines>
        <c:numFmt formatCode="#,##0.0" sourceLinked="1"/>
        <c:majorTickMark val="out"/>
        <c:minorTickMark val="none"/>
        <c:tickLblPos val="nextTo"/>
        <c:crossAx val="171930368"/>
        <c:crosses val="autoZero"/>
        <c:crossBetween val="between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  <a:round/>
    </a:ln>
  </c:spPr>
  <c:txPr>
    <a:bodyPr/>
    <a:lstStyle/>
    <a:p>
      <a:pPr>
        <a:defRPr lang="ru-RU" sz="1850" b="1" i="0" u="none" strike="noStrike" baseline="0">
          <a:solidFill>
            <a:srgbClr val="000000"/>
          </a:solidFill>
          <a:latin typeface="Calibri" panose="020F0502020204030204"/>
          <a:ea typeface="Calibri" panose="020F0502020204030204"/>
          <a:cs typeface="Calibri" panose="020F0502020204030204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150943396226415E-2"/>
          <c:y val="8.5910652920962206E-3"/>
          <c:w val="0.97720125786163503"/>
          <c:h val="0.8059278350515459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тыс. руб.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5682413432873901E-2"/>
                  <c:y val="-0.20442746708033799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209,1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516-44B0-BB78-774F683DC1CE}"/>
                </c:ext>
              </c:extLst>
            </c:dLbl>
            <c:dLbl>
              <c:idx val="1"/>
              <c:layout>
                <c:manualLayout>
                  <c:x val="-1.2465210716584976E-2"/>
                  <c:y val="-0.32900194821008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217,5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468553459119494"/>
                      <c:h val="8.185864653516249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B516-44B0-BB78-774F683DC1CE}"/>
                </c:ext>
              </c:extLst>
            </c:dLbl>
            <c:dLbl>
              <c:idx val="2"/>
              <c:layout>
                <c:manualLayout>
                  <c:x val="2.69975287247298E-2"/>
                  <c:y val="-0.40069166374895299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226,2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516-44B0-BB78-774F683DC1CE}"/>
                </c:ext>
              </c:extLst>
            </c:dLbl>
            <c:spPr>
              <a:noFill/>
              <a:ln w="25371"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ru-RU" sz="1850" b="1" i="0" u="none" strike="noStrike" kern="1200" baseline="0">
                    <a:solidFill>
                      <a:srgbClr val="000000"/>
                    </a:solidFill>
                    <a:latin typeface="Calibri" panose="020F0502020204030204"/>
                    <a:ea typeface="Calibri" panose="020F0502020204030204"/>
                    <a:cs typeface="Calibri" panose="020F0502020204030204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2025год</c:v>
                </c:pt>
                <c:pt idx="1">
                  <c:v>2026год</c:v>
                </c:pt>
                <c:pt idx="2">
                  <c:v>2027год</c:v>
                </c:pt>
              </c:strCache>
            </c:strRef>
          </c:cat>
          <c:val>
            <c:numRef>
              <c:f>Sheet1!$B$2:$D$2</c:f>
              <c:numCache>
                <c:formatCode>#,##0.0</c:formatCode>
                <c:ptCount val="3"/>
                <c:pt idx="0">
                  <c:v>308</c:v>
                </c:pt>
                <c:pt idx="1">
                  <c:v>320.3</c:v>
                </c:pt>
                <c:pt idx="2">
                  <c:v>333.1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516-44B0-BB78-774F683DC1C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71930368"/>
        <c:axId val="172056576"/>
      </c:barChart>
      <c:catAx>
        <c:axId val="1719303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3171" cap="rnd" cmpd="sng" algn="ctr">
            <a:solidFill>
              <a:srgbClr val="000000"/>
            </a:solidFill>
            <a:prstDash val="solid"/>
            <a:round/>
          </a:ln>
          <a:effectLst/>
        </c:spPr>
        <c:txPr>
          <a:bodyPr rot="0" spcFirstLastPara="0" vertOverflow="ellipsis" wrap="square" anchor="ctr" anchorCtr="1"/>
          <a:lstStyle/>
          <a:p>
            <a:pPr>
              <a:defRPr lang="ru-RU" sz="1850" b="1" i="0" u="none" strike="noStrike" kern="1200" baseline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</a:defRPr>
            </a:pPr>
            <a:endParaRPr lang="ru-RU"/>
          </a:p>
        </c:txPr>
        <c:crossAx val="172056576"/>
        <c:crosses val="autoZero"/>
        <c:auto val="1"/>
        <c:lblAlgn val="ctr"/>
        <c:lblOffset val="100"/>
        <c:tickLblSkip val="1"/>
        <c:noMultiLvlLbl val="0"/>
      </c:catAx>
      <c:valAx>
        <c:axId val="172056576"/>
        <c:scaling>
          <c:orientation val="minMax"/>
        </c:scaling>
        <c:delete val="1"/>
        <c:axPos val="l"/>
        <c:majorGridlines>
          <c:spPr>
            <a:ln w="3171" cap="rnd" cmpd="sng" algn="ctr">
              <a:solidFill>
                <a:srgbClr val="000000"/>
              </a:solidFill>
              <a:prstDash val="solid"/>
              <a:round/>
            </a:ln>
            <a:effectLst/>
          </c:spPr>
        </c:majorGridlines>
        <c:numFmt formatCode="#,##0.0" sourceLinked="1"/>
        <c:majorTickMark val="out"/>
        <c:minorTickMark val="none"/>
        <c:tickLblPos val="nextTo"/>
        <c:crossAx val="171930368"/>
        <c:crosses val="autoZero"/>
        <c:crossBetween val="between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  <a:effectLst/>
      </c:spPr>
    </c:plotArea>
    <c:plotVisOnly val="1"/>
    <c:dispBlanksAs val="gap"/>
    <c:showDLblsOverMax val="0"/>
  </c:chart>
  <c:spPr>
    <a:noFill/>
    <a:ln w="9525" cap="rnd" cmpd="sng" algn="ctr">
      <a:noFill/>
      <a:prstDash val="solid"/>
      <a:round/>
    </a:ln>
    <a:effectLst/>
  </c:spPr>
  <c:txPr>
    <a:bodyPr/>
    <a:lstStyle/>
    <a:p>
      <a:pPr>
        <a:defRPr lang="ru-RU" sz="1850" b="1" i="0" u="none" strike="noStrike" baseline="0">
          <a:solidFill>
            <a:srgbClr val="000000"/>
          </a:solidFill>
          <a:latin typeface="Calibri" panose="020F0502020204030204"/>
          <a:ea typeface="Calibri" panose="020F0502020204030204"/>
          <a:cs typeface="Calibri" panose="020F0502020204030204"/>
        </a:defRPr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8.505154639175258E-2"/>
          <c:w val="0.985534591194969"/>
          <c:h val="0.8059278350515459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тыс. руб.</c:v>
                </c:pt>
              </c:strCache>
            </c:strRef>
          </c:tx>
          <c:spPr>
            <a:solidFill>
              <a:srgbClr val="9999FF"/>
            </a:solidFill>
            <a:ln w="12686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6.2959936611697125E-3"/>
                  <c:y val="-0.3934308791297995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2790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154088050314465"/>
                      <c:h val="6.754020438166878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9484-4A88-9092-BB789736BF2D}"/>
                </c:ext>
              </c:extLst>
            </c:dLbl>
            <c:dLbl>
              <c:idx val="1"/>
              <c:layout>
                <c:manualLayout>
                  <c:x val="4.3619075917397119E-3"/>
                  <c:y val="-0.4023128230105257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484-4A88-9092-BB789736BF2D}"/>
                </c:ext>
              </c:extLst>
            </c:dLbl>
            <c:dLbl>
              <c:idx val="2"/>
              <c:layout>
                <c:manualLayout>
                  <c:x val="2.69975287247297E-2"/>
                  <c:y val="-0.4043187946883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484-4A88-9092-BB789736BF2D}"/>
                </c:ext>
              </c:extLst>
            </c:dLbl>
            <c:spPr>
              <a:noFill/>
              <a:ln w="25371"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ru-RU" sz="1850" b="1" i="0" u="none" strike="noStrike" kern="1200" baseline="0">
                    <a:solidFill>
                      <a:srgbClr val="000000"/>
                    </a:solidFill>
                    <a:latin typeface="Calibri" panose="020F0502020204030204"/>
                    <a:ea typeface="Calibri" panose="020F0502020204030204"/>
                    <a:cs typeface="Calibri" panose="020F0502020204030204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 2025 год</c:v>
                </c:pt>
                <c:pt idx="1">
                  <c:v> 2026 год</c:v>
                </c:pt>
                <c:pt idx="2">
                  <c:v> 2027 год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2790</c:v>
                </c:pt>
                <c:pt idx="1">
                  <c:v>2790</c:v>
                </c:pt>
                <c:pt idx="2">
                  <c:v>2790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484-4A88-9092-BB789736BF2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79492352"/>
        <c:axId val="276013824"/>
      </c:barChart>
      <c:catAx>
        <c:axId val="1794923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1" cap="flat" cmpd="sng" algn="ctr">
            <a:solidFill>
              <a:srgbClr val="000000"/>
            </a:solidFill>
            <a:prstDash val="solid"/>
            <a:round/>
          </a:ln>
        </c:spPr>
        <c:txPr>
          <a:bodyPr rot="0" spcFirstLastPara="0" vertOverflow="ellipsis" vert="horz" wrap="square" anchor="ctr" anchorCtr="1"/>
          <a:lstStyle/>
          <a:p>
            <a:pPr>
              <a:defRPr lang="ru-RU" sz="1850" b="1" i="0" u="none" strike="noStrike" kern="1200" baseline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</a:defRPr>
            </a:pPr>
            <a:endParaRPr lang="ru-RU"/>
          </a:p>
        </c:txPr>
        <c:crossAx val="276013824"/>
        <c:crosses val="autoZero"/>
        <c:auto val="1"/>
        <c:lblAlgn val="ctr"/>
        <c:lblOffset val="100"/>
        <c:tickLblSkip val="1"/>
        <c:noMultiLvlLbl val="0"/>
      </c:catAx>
      <c:valAx>
        <c:axId val="276013824"/>
        <c:scaling>
          <c:orientation val="minMax"/>
        </c:scaling>
        <c:delete val="1"/>
        <c:axPos val="l"/>
        <c:majorGridlines>
          <c:spPr>
            <a:ln w="3171" cap="flat" cmpd="sng" algn="ctr">
              <a:solidFill>
                <a:srgbClr val="000000"/>
              </a:solidFill>
              <a:prstDash val="solid"/>
              <a:round/>
            </a:ln>
          </c:spPr>
        </c:majorGridlines>
        <c:numFmt formatCode="General" sourceLinked="1"/>
        <c:majorTickMark val="out"/>
        <c:minorTickMark val="none"/>
        <c:tickLblPos val="nextTo"/>
        <c:crossAx val="179492352"/>
        <c:crosses val="autoZero"/>
        <c:crossBetween val="between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  <a:round/>
    </a:ln>
  </c:spPr>
  <c:txPr>
    <a:bodyPr/>
    <a:lstStyle/>
    <a:p>
      <a:pPr>
        <a:defRPr lang="ru-RU" sz="1850" b="1" i="0" u="none" strike="noStrike" baseline="0">
          <a:solidFill>
            <a:srgbClr val="000000"/>
          </a:solidFill>
          <a:latin typeface="Calibri" panose="020F0502020204030204"/>
          <a:ea typeface="Calibri" panose="020F0502020204030204"/>
          <a:cs typeface="Calibri" panose="020F0502020204030204"/>
        </a:defRPr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2-05T14:59:25.566" idx="1">
    <p:pos x="5472" y="12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D652B2-8C6E-419B-8E93-813F678ADC08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C6DC3D-C717-495C-B489-C044A339A55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82128-040D-46E8-AE1F-B1AB8BC1658A}" type="slidenum">
              <a:rPr lang="ru-RU" smtClean="0"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82128-040D-46E8-AE1F-B1AB8BC1658A}" type="slidenum">
              <a:rPr lang="ru-RU" smtClean="0"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82128-040D-46E8-AE1F-B1AB8BC1658A}" type="slidenum">
              <a:rPr lang="ru-RU" smtClean="0"/>
              <a:t>19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8673198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5843410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8703747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09797591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5212284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83564930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1102505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2018187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941360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2479490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1850034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1770208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804901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5653216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980372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8143567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5102336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0341845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B106E36-FD25-4E2D-B0AA-010F637433A0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14536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  <p:sldLayoutId id="2147483796" r:id="rId12"/>
    <p:sldLayoutId id="2147483797" r:id="rId13"/>
    <p:sldLayoutId id="2147483798" r:id="rId14"/>
    <p:sldLayoutId id="2147483799" r:id="rId15"/>
    <p:sldLayoutId id="2147483800" r:id="rId16"/>
    <p:sldLayoutId id="2147483801" r:id="rId17"/>
    <p:sldLayoutId id="2147483802" r:id="rId18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Relationship Id="rId4" Type="http://schemas.openxmlformats.org/officeDocument/2006/relationships/comments" Target="../comments/commen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20.jpeg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0.jpeg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4"/>
          <p:cNvSpPr>
            <a:spLocks noChangeArrowheads="1"/>
          </p:cNvSpPr>
          <p:nvPr/>
        </p:nvSpPr>
        <p:spPr bwMode="auto">
          <a:xfrm>
            <a:off x="323850" y="549275"/>
            <a:ext cx="8280400" cy="5975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ru-RU" sz="4400" b="1" i="1" dirty="0">
                <a:solidFill>
                  <a:schemeClr val="accent5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 ПРОЕКТ </a:t>
            </a:r>
            <a:r>
              <a:rPr sz="4400" b="1" i="1" dirty="0">
                <a:solidFill>
                  <a:schemeClr val="accent5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БЮДЖЕТ </a:t>
            </a:r>
            <a:r>
              <a:rPr lang="ru-RU" sz="4400" b="1" i="1" dirty="0">
                <a:solidFill>
                  <a:schemeClr val="accent5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А</a:t>
            </a:r>
            <a:r>
              <a:rPr sz="4400" b="1" i="1" dirty="0">
                <a:solidFill>
                  <a:schemeClr val="accent5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ru-RU" sz="4400" b="1" i="1" dirty="0">
                <a:solidFill>
                  <a:schemeClr val="accent5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МОКРОБАТАЙСКОГО</a:t>
            </a:r>
            <a:r>
              <a:rPr sz="4400" b="1" i="1" dirty="0">
                <a:solidFill>
                  <a:schemeClr val="accent5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 СЕЛЬСКОГО ПОСЕЛЕНИЯ </a:t>
            </a:r>
            <a:r>
              <a:rPr lang="ru-RU" sz="4400" b="1" i="1" dirty="0">
                <a:solidFill>
                  <a:schemeClr val="accent5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КАГАЛЬНИЦКОГО </a:t>
            </a:r>
            <a:r>
              <a:rPr sz="4400" b="1" i="1" dirty="0">
                <a:solidFill>
                  <a:schemeClr val="accent5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РАЙОНА НА 20</a:t>
            </a:r>
            <a:r>
              <a:rPr lang="ru-RU" sz="4400" b="1" i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2</a:t>
            </a:r>
            <a:r>
              <a:rPr lang="en-US" sz="4400" b="1" i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5</a:t>
            </a:r>
            <a:r>
              <a:rPr sz="4400" b="1" i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ГОД </a:t>
            </a:r>
            <a:r>
              <a:rPr sz="4400" b="1" i="1" dirty="0">
                <a:solidFill>
                  <a:schemeClr val="accent5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И  НА ПЛАНОВЫЙ ПЕРИОД 20</a:t>
            </a:r>
            <a:r>
              <a:rPr lang="ru-RU" sz="4400" b="1" i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2</a:t>
            </a:r>
            <a:r>
              <a:rPr lang="en-US" sz="4400" b="1" i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6</a:t>
            </a:r>
            <a:r>
              <a:rPr sz="4400" b="1" i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sz="4400" b="1" i="1" dirty="0">
                <a:solidFill>
                  <a:schemeClr val="accent5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– </a:t>
            </a:r>
            <a:r>
              <a:rPr sz="4400" b="1" i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202</a:t>
            </a:r>
            <a:r>
              <a:rPr lang="en-US" sz="4400" b="1" i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7</a:t>
            </a:r>
            <a:r>
              <a:rPr sz="4400" b="1" i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sz="4400" b="1" i="1" dirty="0">
                <a:solidFill>
                  <a:schemeClr val="accent5">
                    <a:lumMod val="20000"/>
                    <a:lumOff val="80000"/>
                  </a:schemeClr>
                </a:solidFill>
                <a:latin typeface="Garamond" panose="02020404030301010803" pitchFamily="18" charset="0"/>
              </a:rPr>
              <a:t>ГОДОВ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4566" y="243780"/>
            <a:ext cx="6554867" cy="1524000"/>
          </a:xfrm>
        </p:spPr>
        <p:txBody>
          <a:bodyPr>
            <a:noAutofit/>
          </a:bodyPr>
          <a:lstStyle/>
          <a:p>
            <a:pPr algn="ctr"/>
            <a:r>
              <a:rPr lang="ru-RU" altLang="en-US" sz="2400" dirty="0"/>
              <a:t>ДИНАМИКА ПОСТУПЛЕНИЙ НАЛОГА НА ДОХОДЫ ФИЗИЧЕСКИХ ЛИЦ В БЮДЖЕТ  МОКРОБААЙСКОГО СЕЛЬСКОГО ПОСЕЛЕНИЯ КАГАЛЬНИЦКОГО РАЙОНА</a:t>
            </a:r>
          </a:p>
        </p:txBody>
      </p:sp>
      <p:pic>
        <p:nvPicPr>
          <p:cNvPr id="5" name="Замещающее содержимое 4" descr="IMG_25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91542" y="2771775"/>
            <a:ext cx="3867785" cy="2910840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30" name="Диаграмма 30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514333995"/>
              </p:ext>
            </p:extLst>
          </p:nvPr>
        </p:nvGraphicFramePr>
        <p:xfrm>
          <a:off x="4064635" y="1920240"/>
          <a:ext cx="4622165" cy="46139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en-US" sz="2000">
                <a:sym typeface="+mn-ea"/>
              </a:rPr>
              <a:t>ДИНАМИКА ПОСТУПЛЕНИЙ ЕСХН  В БЮДЖЕТ  МОКРОБАТАЙСКОГО СЕЛЬСКОГО ПОСЕЛЕНИЯ КАГАЛЬНИЦКОГО РАЙОНА</a:t>
            </a:r>
            <a:endParaRPr lang="ru-RU" altLang="en-US" sz="2000"/>
          </a:p>
        </p:txBody>
      </p:sp>
      <p:pic>
        <p:nvPicPr>
          <p:cNvPr id="6" name="Замещающее содержимое 5" descr="images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95536" y="857730"/>
            <a:ext cx="3980180" cy="3279775"/>
          </a:xfrm>
          <a:prstGeom prst="rect">
            <a:avLst/>
          </a:prstGeom>
        </p:spPr>
      </p:pic>
      <p:graphicFrame>
        <p:nvGraphicFramePr>
          <p:cNvPr id="30" name="Диаграмма 30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098872798"/>
              </p:ext>
            </p:extLst>
          </p:nvPr>
        </p:nvGraphicFramePr>
        <p:xfrm>
          <a:off x="4572000" y="548680"/>
          <a:ext cx="4038600" cy="4434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Текстовое поле 2"/>
          <p:cNvSpPr txBox="1"/>
          <p:nvPr/>
        </p:nvSpPr>
        <p:spPr>
          <a:xfrm>
            <a:off x="5356860" y="6061075"/>
            <a:ext cx="309880" cy="3683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indent="0" algn="ctr"/>
            <a:endParaRPr lang="ru-RU" altLang="en-US" b="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0927" y="332656"/>
            <a:ext cx="6554867" cy="1524000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en-US" sz="2000" dirty="0">
                <a:sym typeface="+mn-ea"/>
              </a:rPr>
              <a:t>ДИНАМИКА ПОСТУПЛЕНИЙ </a:t>
            </a:r>
            <a:r>
              <a:rPr lang="ru-RU" altLang="en-US" sz="2000" dirty="0" smtClean="0">
                <a:sym typeface="+mn-ea"/>
              </a:rPr>
              <a:t>Имущественных </a:t>
            </a:r>
            <a:r>
              <a:rPr lang="en-US" altLang="en-US" sz="2000" dirty="0" smtClean="0">
                <a:sym typeface="+mn-ea"/>
              </a:rPr>
              <a:t> </a:t>
            </a:r>
            <a:r>
              <a:rPr lang="ru-RU" altLang="en-US" sz="2000" dirty="0" smtClean="0">
                <a:sym typeface="+mn-ea"/>
              </a:rPr>
              <a:t>налогов </a:t>
            </a:r>
            <a:r>
              <a:rPr lang="ru-RU" altLang="en-US" sz="2000" dirty="0">
                <a:sym typeface="+mn-ea"/>
              </a:rPr>
              <a:t>В БЮДЖЕТ  МОКРОБАТАЙСКОГО СЕЛЬСКОГО ПОСЕЛЕНИЯ КАГАЛЬНИЦКОГО РАЙОНА</a:t>
            </a:r>
            <a:r>
              <a:rPr lang="ru-RU" altLang="en-US" sz="2000" dirty="0"/>
              <a:t/>
            </a:r>
            <a:br>
              <a:rPr lang="ru-RU" altLang="en-US" sz="2000" dirty="0"/>
            </a:br>
            <a:endParaRPr lang="ru-RU" altLang="en-US" sz="2000" dirty="0"/>
          </a:p>
        </p:txBody>
      </p:sp>
      <p:pic>
        <p:nvPicPr>
          <p:cNvPr id="5" name="Замещающее содержимое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24485" y="1920875"/>
            <a:ext cx="3721735" cy="3675380"/>
          </a:xfrm>
          <a:prstGeom prst="rect">
            <a:avLst/>
          </a:prstGeom>
        </p:spPr>
      </p:pic>
      <p:graphicFrame>
        <p:nvGraphicFramePr>
          <p:cNvPr id="35" name="Диаграмма 35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43932795"/>
              </p:ext>
            </p:extLst>
          </p:nvPr>
        </p:nvGraphicFramePr>
        <p:xfrm>
          <a:off x="4499992" y="1541145"/>
          <a:ext cx="4038600" cy="4434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08610"/>
            <a:ext cx="8229600" cy="936625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en-US" sz="4000"/>
              <a:t>Безвозмездные поступления</a:t>
            </a:r>
          </a:p>
        </p:txBody>
      </p:sp>
      <p:graphicFrame>
        <p:nvGraphicFramePr>
          <p:cNvPr id="4" name="Объект 3"/>
          <p:cNvGraphicFramePr/>
          <p:nvPr>
            <p:extLst>
              <p:ext uri="{D42A27DB-BD31-4B8C-83A1-F6EECF244321}">
                <p14:modId xmlns:p14="http://schemas.microsoft.com/office/powerpoint/2010/main" val="1858182039"/>
              </p:ext>
            </p:extLst>
          </p:nvPr>
        </p:nvGraphicFramePr>
        <p:xfrm>
          <a:off x="446088" y="1295400"/>
          <a:ext cx="8426450" cy="502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1" name="Chart" r:id="rId3" imgW="11346198" imgH="6774071" progId="Excel.Chart.8">
                  <p:embed/>
                </p:oleObj>
              </mc:Choice>
              <mc:Fallback>
                <p:oleObj name="Chart" r:id="rId3" imgW="11346198" imgH="6774071" progId="Excel.Chart.8">
                  <p:embed/>
                  <p:pic>
                    <p:nvPicPr>
                      <p:cNvPr id="0" name="Изображение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6088" y="1295400"/>
                        <a:ext cx="8426450" cy="50292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539750" y="392605"/>
            <a:ext cx="8204200" cy="967740"/>
          </a:xfrm>
        </p:spPr>
        <p:txBody>
          <a:bodyPr>
            <a:normAutofit fontScale="90000"/>
          </a:bodyPr>
          <a:lstStyle/>
          <a:p>
            <a:r>
              <a:rPr lang="ru-RU" altLang="en-US" sz="280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Расходы бюджета Мокробатайского сельского поселения </a:t>
            </a:r>
            <a:r>
              <a:rPr lang="ru-RU" altLang="en-US" sz="280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Кагальницкого</a:t>
            </a:r>
            <a:r>
              <a:rPr lang="ru-RU" altLang="en-US" sz="280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района в </a:t>
            </a:r>
            <a:r>
              <a:rPr lang="ru-RU" altLang="en-US" sz="280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2025 </a:t>
            </a:r>
            <a:r>
              <a:rPr lang="ru-RU" altLang="en-US" sz="280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году </a:t>
            </a:r>
            <a:r>
              <a:rPr lang="ru-RU" altLang="en-US" sz="280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14153,3 </a:t>
            </a:r>
            <a:r>
              <a:rPr lang="ru-RU" altLang="en-US" sz="2800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тыс.рублей</a:t>
            </a:r>
            <a:endParaRPr lang="ru-RU" altLang="en-US" sz="280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sz="half" idx="1"/>
          </p:nvPr>
        </p:nvSpPr>
        <p:spPr>
          <a:xfrm>
            <a:off x="-338455" y="1920085"/>
            <a:ext cx="4038600" cy="4434840"/>
          </a:xfrm>
        </p:spPr>
        <p:txBody>
          <a:bodyPr/>
          <a:lstStyle/>
          <a:p>
            <a:pPr marL="0" indent="0">
              <a:buNone/>
            </a:pPr>
            <a:endParaRPr lang="ru-RU" altLang="en-US"/>
          </a:p>
          <a:p>
            <a:pPr marL="0" indent="0">
              <a:buNone/>
            </a:pPr>
            <a:endParaRPr lang="ru-RU" altLang="en-US"/>
          </a:p>
          <a:p>
            <a:pPr marL="0" indent="0">
              <a:buNone/>
            </a:pPr>
            <a:endParaRPr lang="ru-RU" altLang="en-US"/>
          </a:p>
          <a:p>
            <a:pPr marL="0" indent="0">
              <a:buNone/>
            </a:pPr>
            <a:endParaRPr lang="ru-RU" altLang="en-US"/>
          </a:p>
          <a:p>
            <a:pPr marL="0" indent="0">
              <a:buNone/>
            </a:pPr>
            <a:endParaRPr lang="ru-RU" altLang="en-US"/>
          </a:p>
          <a:p>
            <a:pPr marL="0" indent="0">
              <a:buNone/>
            </a:pPr>
            <a:endParaRPr lang="ru-RU" altLang="en-US"/>
          </a:p>
          <a:p>
            <a:pPr marL="0" indent="0">
              <a:buNone/>
            </a:pPr>
            <a:endParaRPr lang="ru-RU" altLang="en-US"/>
          </a:p>
          <a:p>
            <a:pPr marL="0" indent="0">
              <a:buNone/>
            </a:pPr>
            <a:endParaRPr lang="ru-RU" altLang="en-US"/>
          </a:p>
          <a:p>
            <a:pPr marL="0" indent="0">
              <a:buNone/>
            </a:pPr>
            <a:endParaRPr lang="ru-RU" altLang="en-US"/>
          </a:p>
          <a:p>
            <a:pPr marL="0" indent="0">
              <a:buNone/>
            </a:pPr>
            <a:endParaRPr lang="ru-RU" altLang="en-US"/>
          </a:p>
          <a:p>
            <a:pPr marL="0" indent="0">
              <a:buNone/>
            </a:pPr>
            <a:endParaRPr lang="ru-RU" altLang="en-US"/>
          </a:p>
          <a:p>
            <a:pPr marL="0" indent="0">
              <a:buNone/>
            </a:pPr>
            <a:endParaRPr lang="ru-RU" altLang="en-US"/>
          </a:p>
          <a:p>
            <a:pPr marL="0" indent="0">
              <a:buNone/>
            </a:pPr>
            <a:endParaRPr lang="ru-RU" altLang="en-US"/>
          </a:p>
          <a:p>
            <a:pPr marL="0" indent="0">
              <a:buNone/>
            </a:pPr>
            <a:endParaRPr lang="ru-RU" altLang="en-US"/>
          </a:p>
          <a:p>
            <a:pPr marL="0" indent="0">
              <a:buNone/>
            </a:pPr>
            <a:endParaRPr lang="ru-RU" altLang="en-US"/>
          </a:p>
          <a:p>
            <a:pPr marL="0" indent="0">
              <a:buNone/>
            </a:pPr>
            <a:endParaRPr lang="ru-RU" altLang="en-US"/>
          </a:p>
          <a:p>
            <a:pPr marL="0" indent="0">
              <a:buNone/>
            </a:pPr>
            <a:endParaRPr lang="ru-RU" altLang="en-US"/>
          </a:p>
          <a:p>
            <a:pPr marL="0" indent="0">
              <a:buNone/>
            </a:pPr>
            <a:endParaRPr lang="ru-RU" altLang="en-US"/>
          </a:p>
          <a:p>
            <a:pPr marL="0" indent="0">
              <a:buNone/>
            </a:pPr>
            <a:endParaRPr lang="ru-RU" altLang="en-US"/>
          </a:p>
          <a:p>
            <a:pPr marL="0" indent="0">
              <a:buNone/>
            </a:pPr>
            <a:endParaRPr lang="ru-RU" altLang="en-US"/>
          </a:p>
          <a:p>
            <a:pPr marL="0" indent="0">
              <a:buNone/>
            </a:pPr>
            <a:endParaRPr lang="ru-RU" altLang="en-US"/>
          </a:p>
          <a:p>
            <a:pPr marL="0" indent="0">
              <a:buNone/>
            </a:pPr>
            <a:endParaRPr lang="ru-RU" altLang="en-US"/>
          </a:p>
          <a:p>
            <a:pPr marL="0" indent="0">
              <a:buNone/>
            </a:pPr>
            <a:endParaRPr lang="ru-RU" altLang="en-US"/>
          </a:p>
          <a:p>
            <a:pPr marL="0" indent="0">
              <a:buNone/>
            </a:pPr>
            <a:endParaRPr lang="ru-RU" altLang="en-US"/>
          </a:p>
          <a:p>
            <a:pPr marL="0" indent="0">
              <a:buNone/>
            </a:pPr>
            <a:endParaRPr lang="ru-RU" altLang="en-US"/>
          </a:p>
          <a:p>
            <a:pPr marL="0" indent="0">
              <a:buNone/>
            </a:pPr>
            <a:endParaRPr lang="ru-RU" altLang="en-US"/>
          </a:p>
          <a:p>
            <a:pPr marL="0" indent="0">
              <a:buNone/>
            </a:pPr>
            <a:endParaRPr lang="ru-RU" altLang="en-US"/>
          </a:p>
          <a:p>
            <a:pPr marL="0" indent="0">
              <a:buNone/>
            </a:pPr>
            <a:endParaRPr lang="ru-RU" altLang="en-US"/>
          </a:p>
          <a:p>
            <a:pPr marL="0" indent="0">
              <a:buNone/>
            </a:pPr>
            <a:endParaRPr lang="ru-RU" altLang="en-US"/>
          </a:p>
          <a:p>
            <a:pPr marL="0" indent="0">
              <a:buNone/>
            </a:pPr>
            <a:endParaRPr lang="ru-RU" altLang="en-US"/>
          </a:p>
          <a:p>
            <a:pPr marL="0" indent="0">
              <a:buNone/>
            </a:pPr>
            <a:endParaRPr lang="ru-RU" altLang="en-US"/>
          </a:p>
          <a:p>
            <a:pPr marL="0" indent="0">
              <a:buNone/>
            </a:pPr>
            <a:endParaRPr lang="ru-RU" altLang="en-US"/>
          </a:p>
          <a:p>
            <a:pPr marL="0" indent="0">
              <a:buNone/>
            </a:pPr>
            <a:endParaRPr lang="ru-RU" altLang="en-US"/>
          </a:p>
          <a:p>
            <a:pPr marL="0" indent="0">
              <a:buNone/>
            </a:pPr>
            <a:endParaRPr lang="ru-RU" altLang="en-US"/>
          </a:p>
          <a:p>
            <a:pPr marL="0" indent="0">
              <a:buNone/>
            </a:pPr>
            <a:endParaRPr lang="ru-RU" altLang="en-US"/>
          </a:p>
          <a:p>
            <a:pPr marL="0" indent="0">
              <a:buNone/>
            </a:pPr>
            <a:endParaRPr lang="ru-RU" altLang="en-US"/>
          </a:p>
        </p:txBody>
      </p:sp>
      <p:graphicFrame>
        <p:nvGraphicFramePr>
          <p:cNvPr id="2" name="Замещающее содержимое -214748259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32585391"/>
              </p:ext>
            </p:extLst>
          </p:nvPr>
        </p:nvGraphicFramePr>
        <p:xfrm>
          <a:off x="815975" y="2065338"/>
          <a:ext cx="7658100" cy="4144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4" name="Chart" r:id="rId3" imgW="10637469" imgH="5859671" progId="Excel.Chart.8">
                  <p:embed/>
                </p:oleObj>
              </mc:Choice>
              <mc:Fallback>
                <p:oleObj name="Chart" r:id="rId3" imgW="10637469" imgH="5859671" progId="Excel.Chart.8">
                  <p:embed/>
                  <p:pic>
                    <p:nvPicPr>
                      <p:cNvPr id="0" name="Изображение 3075"/>
                      <p:cNvPicPr/>
                      <p:nvPr/>
                    </p:nvPicPr>
                    <p:blipFill>
                      <a:blip r:embed="rId4"/>
                      <a:srcRect b="-32"/>
                      <a:stretch>
                        <a:fillRect/>
                      </a:stretch>
                    </p:blipFill>
                    <p:spPr>
                      <a:xfrm>
                        <a:off x="815975" y="2065338"/>
                        <a:ext cx="7658100" cy="414496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1" name="Текстовое поле 110"/>
          <p:cNvSpPr txBox="1"/>
          <p:nvPr/>
        </p:nvSpPr>
        <p:spPr>
          <a:xfrm>
            <a:off x="-2071370" y="-4081780"/>
            <a:ext cx="10137775" cy="1753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b="0">
                <a:latin typeface="Times New Roman" panose="02020603050405020304" charset="0"/>
                <a:cs typeface="Times New Roman" panose="02020603050405020304" charset="0"/>
              </a:rPr>
              <a:t> </a:t>
            </a:r>
          </a:p>
          <a:p>
            <a:pPr indent="0"/>
            <a:r>
              <a:rPr b="0">
                <a:latin typeface="Times New Roman" panose="02020603050405020304" charset="0"/>
                <a:cs typeface="Times New Roman" panose="02020603050405020304" charset="0"/>
              </a:rPr>
              <a:t> </a:t>
            </a:r>
          </a:p>
          <a:p>
            <a:pPr indent="0"/>
            <a:r>
              <a:rPr b="0">
                <a:latin typeface="Times New Roman" panose="02020603050405020304" charset="0"/>
                <a:cs typeface="Times New Roman" panose="02020603050405020304" charset="0"/>
              </a:rPr>
              <a:t> </a:t>
            </a:r>
          </a:p>
          <a:p>
            <a:pPr indent="0"/>
            <a:r>
              <a:rPr b="0">
                <a:latin typeface="Times New Roman" panose="02020603050405020304" charset="0"/>
                <a:cs typeface="Times New Roman" panose="02020603050405020304" charset="0"/>
              </a:rPr>
              <a:t> </a:t>
            </a:r>
          </a:p>
          <a:p>
            <a:pPr indent="0"/>
            <a:r>
              <a:rPr b="0">
                <a:latin typeface="Times New Roman" panose="02020603050405020304" charset="0"/>
                <a:cs typeface="Times New Roman" panose="02020603050405020304" charset="0"/>
              </a:rPr>
              <a:t> </a:t>
            </a:r>
          </a:p>
          <a:p>
            <a:pPr indent="0"/>
            <a:r>
              <a:rPr b="0">
                <a:latin typeface="Times New Roman" panose="02020603050405020304" charset="0"/>
                <a:cs typeface="Times New Roman" panose="02020603050405020304" charset="0"/>
              </a:rPr>
              <a:t> </a:t>
            </a:r>
            <a:endParaRPr lang="ru-RU" altLang="en-US"/>
          </a:p>
        </p:txBody>
      </p:sp>
      <p:sp>
        <p:nvSpPr>
          <p:cNvPr id="112" name="Текстовое поле 111"/>
          <p:cNvSpPr txBox="1"/>
          <p:nvPr/>
        </p:nvSpPr>
        <p:spPr>
          <a:xfrm>
            <a:off x="-2071370" y="-1693545"/>
            <a:ext cx="1013777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endParaRPr b="0">
              <a:latin typeface="Times New Roman" panose="02020603050405020304" charset="0"/>
              <a:cs typeface="Times New Roman" panose="02020603050405020304" charset="0"/>
            </a:endParaRPr>
          </a:p>
          <a:p>
            <a:pPr indent="0"/>
            <a:r>
              <a:rPr b="0">
                <a:latin typeface="Times New Roman" panose="02020603050405020304" charset="0"/>
                <a:cs typeface="Times New Roman" panose="02020603050405020304" charset="0"/>
              </a:rPr>
              <a:t> </a:t>
            </a:r>
            <a:endParaRPr lang="ru-RU" altLang="en-US"/>
          </a:p>
        </p:txBody>
      </p:sp>
      <p:sp>
        <p:nvSpPr>
          <p:cNvPr id="113" name="Текстовое поле 112"/>
          <p:cNvSpPr txBox="1"/>
          <p:nvPr/>
        </p:nvSpPr>
        <p:spPr>
          <a:xfrm>
            <a:off x="8441690" y="-183515"/>
            <a:ext cx="716661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endParaRPr b="0">
              <a:latin typeface="Times New Roman" panose="02020603050405020304" charset="0"/>
              <a:cs typeface="Times New Roman" panose="02020603050405020304" charset="0"/>
            </a:endParaRPr>
          </a:p>
          <a:p>
            <a:pPr indent="0"/>
            <a:r>
              <a:rPr b="0">
                <a:latin typeface="Times New Roman" panose="02020603050405020304" charset="0"/>
                <a:cs typeface="Times New Roman" panose="02020603050405020304" charset="0"/>
              </a:rPr>
              <a:t> </a:t>
            </a:r>
            <a:endParaRPr lang="ru-RU" altLang="en-US"/>
          </a:p>
        </p:txBody>
      </p:sp>
      <p:pic>
        <p:nvPicPr>
          <p:cNvPr id="16" name="Изображение 15"/>
          <p:cNvPicPr/>
          <p:nvPr/>
        </p:nvPicPr>
        <p:blipFill>
          <a:blip r:embed="rId5"/>
          <a:stretch>
            <a:fillRect/>
          </a:stretch>
        </p:blipFill>
        <p:spPr>
          <a:xfrm>
            <a:off x="2872740" y="3667760"/>
            <a:ext cx="227965" cy="8699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" name="Изображение 16"/>
          <p:cNvPicPr/>
          <p:nvPr/>
        </p:nvPicPr>
        <p:blipFill>
          <a:blip r:embed="rId6"/>
          <a:stretch>
            <a:fillRect/>
          </a:stretch>
        </p:blipFill>
        <p:spPr>
          <a:xfrm>
            <a:off x="2929890" y="4675505"/>
            <a:ext cx="113665" cy="76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7" name="Текстовое поле 116"/>
          <p:cNvSpPr txBox="1"/>
          <p:nvPr/>
        </p:nvSpPr>
        <p:spPr>
          <a:xfrm>
            <a:off x="-4395470" y="6553200"/>
            <a:ext cx="10137775" cy="1476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endParaRPr b="0">
              <a:latin typeface="Times New Roman" panose="02020603050405020304" charset="0"/>
              <a:cs typeface="Times New Roman" panose="02020603050405020304" charset="0"/>
            </a:endParaRPr>
          </a:p>
          <a:p>
            <a:pPr indent="0"/>
            <a:r>
              <a:rPr b="0">
                <a:latin typeface="Times New Roman" panose="02020603050405020304" charset="0"/>
                <a:cs typeface="Times New Roman" panose="02020603050405020304" charset="0"/>
              </a:rPr>
              <a:t> </a:t>
            </a:r>
          </a:p>
          <a:p>
            <a:pPr indent="0"/>
            <a:r>
              <a:rPr b="0">
                <a:latin typeface="Times New Roman" panose="02020603050405020304" charset="0"/>
                <a:cs typeface="Times New Roman" panose="02020603050405020304" charset="0"/>
              </a:rPr>
              <a:t> </a:t>
            </a:r>
          </a:p>
          <a:p>
            <a:pPr indent="0"/>
            <a:r>
              <a:rPr b="0">
                <a:latin typeface="Times New Roman" panose="02020603050405020304" charset="0"/>
                <a:cs typeface="Times New Roman" panose="02020603050405020304" charset="0"/>
              </a:rPr>
              <a:t> </a:t>
            </a:r>
          </a:p>
          <a:p>
            <a:pPr indent="0"/>
            <a:r>
              <a:rPr b="0">
                <a:latin typeface="Times New Roman" panose="02020603050405020304" charset="0"/>
                <a:cs typeface="Times New Roman" panose="02020603050405020304" charset="0"/>
              </a:rPr>
              <a:t> </a:t>
            </a:r>
            <a:endParaRPr lang="ru-RU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88640"/>
            <a:ext cx="6347714" cy="1741760"/>
          </a:xfrm>
        </p:spPr>
        <p:txBody>
          <a:bodyPr>
            <a:noAutofit/>
          </a:bodyPr>
          <a:lstStyle/>
          <a:p>
            <a:pPr algn="ctr"/>
            <a:r>
              <a:rPr lang="ru-RU" altLang="en-US" sz="200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sym typeface="+mn-ea"/>
              </a:rPr>
              <a:t>Доля муниципальных программ в общем объеме расходов, запланированных на реализацию муниципальных программ Мокробатайского сельского поселения в </a:t>
            </a:r>
            <a:r>
              <a:rPr lang="ru-RU" altLang="en-US" sz="200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sym typeface="+mn-ea"/>
              </a:rPr>
              <a:t>2025 году</a:t>
            </a:r>
            <a:r>
              <a:rPr lang="ru-RU" altLang="en-US" sz="240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/>
            </a:r>
            <a:br>
              <a:rPr lang="ru-RU" altLang="en-US" sz="240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</a:br>
            <a:endParaRPr lang="ru-RU" altLang="en-US" sz="240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sz="half" idx="1"/>
          </p:nvPr>
        </p:nvSpPr>
        <p:spPr>
          <a:xfrm>
            <a:off x="110490" y="1847215"/>
            <a:ext cx="8990330" cy="4611370"/>
          </a:xfrm>
        </p:spPr>
        <p:txBody>
          <a:bodyPr/>
          <a:lstStyle/>
          <a:p>
            <a:pPr marL="0" indent="0">
              <a:buNone/>
            </a:pPr>
            <a:endParaRPr lang="ru-RU" altLang="en-US" dirty="0"/>
          </a:p>
        </p:txBody>
      </p:sp>
      <p:sp>
        <p:nvSpPr>
          <p:cNvPr id="4" name="Замещающее содержимое 3"/>
          <p:cNvSpPr>
            <a:spLocks noGrp="1"/>
          </p:cNvSpPr>
          <p:nvPr>
            <p:ph sz="half" idx="2"/>
          </p:nvPr>
        </p:nvSpPr>
        <p:spPr>
          <a:xfrm flipH="1">
            <a:off x="9100185" y="1920240"/>
            <a:ext cx="76200" cy="4434840"/>
          </a:xfrm>
        </p:spPr>
        <p:txBody>
          <a:bodyPr/>
          <a:lstStyle/>
          <a:p>
            <a:endParaRPr lang="ru-RU" alt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181645" y="1913394"/>
            <a:ext cx="2583180" cy="148082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Формирование </a:t>
            </a:r>
            <a:r>
              <a:rPr lang="ru-RU" b="1" dirty="0"/>
              <a:t>современной городской среды </a:t>
            </a:r>
            <a:r>
              <a:rPr lang="en-US" b="1" dirty="0" smtClean="0"/>
              <a:t>3,7</a:t>
            </a:r>
            <a:r>
              <a:rPr lang="ru-RU" altLang="en-US" dirty="0" smtClean="0"/>
              <a:t>%</a:t>
            </a:r>
            <a:endParaRPr lang="ru-RU" altLang="en-US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933700" y="1919605"/>
            <a:ext cx="2964180" cy="148018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Пожарная безопасность и защита населения и территории от чрезвычайных ситуаций</a:t>
            </a:r>
          </a:p>
          <a:p>
            <a:pPr algn="ctr"/>
            <a:r>
              <a:rPr lang="en-US" alt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3,0</a:t>
            </a:r>
            <a:r>
              <a:rPr lang="ru-RU" alt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%</a:t>
            </a:r>
            <a:endParaRPr lang="ru-RU" alt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981065" y="1920875"/>
            <a:ext cx="3035935" cy="147955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dirty="0"/>
              <a:t>Благоустройство</a:t>
            </a:r>
          </a:p>
          <a:p>
            <a:pPr algn="ctr"/>
            <a:r>
              <a:rPr lang="en-US" altLang="en-US" dirty="0" smtClean="0"/>
              <a:t>2,6</a:t>
            </a:r>
            <a:r>
              <a:rPr lang="ru-RU" altLang="en-US" dirty="0" smtClean="0"/>
              <a:t>%</a:t>
            </a:r>
            <a:endParaRPr lang="ru-RU" alt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10185" y="3695700"/>
            <a:ext cx="2989580" cy="182499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altLang="en-US" dirty="0"/>
              <a:t>Информационное общество</a:t>
            </a:r>
          </a:p>
          <a:p>
            <a:pPr algn="ctr"/>
            <a:r>
              <a:rPr lang="ru-RU" altLang="en-US" dirty="0" smtClean="0"/>
              <a:t>0,</a:t>
            </a:r>
            <a:r>
              <a:rPr lang="en-US" altLang="en-US" dirty="0" smtClean="0"/>
              <a:t>5</a:t>
            </a:r>
            <a:r>
              <a:rPr lang="ru-RU" altLang="en-US" dirty="0" smtClean="0"/>
              <a:t>%</a:t>
            </a:r>
            <a:endParaRPr lang="ru-RU" alt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406775" y="3695065"/>
            <a:ext cx="2491105" cy="12827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dirty="0">
                <a:solidFill>
                  <a:srgbClr val="FF0000"/>
                </a:solidFill>
              </a:rPr>
              <a:t>Развитие культуры</a:t>
            </a:r>
          </a:p>
          <a:p>
            <a:pPr algn="ctr"/>
            <a:r>
              <a:rPr lang="en-US" altLang="en-US" dirty="0" smtClean="0">
                <a:solidFill>
                  <a:srgbClr val="FF0000"/>
                </a:solidFill>
              </a:rPr>
              <a:t>25,6</a:t>
            </a:r>
            <a:r>
              <a:rPr lang="ru-RU" altLang="en-US" dirty="0" smtClean="0">
                <a:solidFill>
                  <a:srgbClr val="FF0000"/>
                </a:solidFill>
              </a:rPr>
              <a:t>%</a:t>
            </a:r>
            <a:endParaRPr lang="ru-RU" altLang="en-US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096635" y="3507740"/>
            <a:ext cx="2920365" cy="914400"/>
          </a:xfrm>
          <a:prstGeom prst="rect">
            <a:avLst/>
          </a:prstGeom>
          <a:solidFill>
            <a:srgbClr val="FFFF00"/>
          </a:solidFill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dirty="0">
                <a:solidFill>
                  <a:srgbClr val="00B050"/>
                </a:solidFill>
              </a:rPr>
              <a:t>Развитие физической культуры и спорта</a:t>
            </a:r>
          </a:p>
          <a:p>
            <a:pPr algn="ctr"/>
            <a:r>
              <a:rPr lang="ru-RU" altLang="en-US" dirty="0" smtClean="0">
                <a:solidFill>
                  <a:srgbClr val="00B050"/>
                </a:solidFill>
              </a:rPr>
              <a:t>0,0%</a:t>
            </a:r>
            <a:endParaRPr lang="ru-RU" altLang="en-US" dirty="0">
              <a:solidFill>
                <a:srgbClr val="00B05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10185" y="5713730"/>
            <a:ext cx="2990215" cy="1073785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dirty="0"/>
              <a:t>Обеспечение </a:t>
            </a:r>
            <a:r>
              <a:rPr lang="ru-RU" altLang="en-US" dirty="0" err="1"/>
              <a:t>общественногопорядка</a:t>
            </a:r>
            <a:endParaRPr lang="ru-RU" altLang="en-US" dirty="0"/>
          </a:p>
          <a:p>
            <a:pPr algn="ctr"/>
            <a:r>
              <a:rPr lang="ru-RU" altLang="en-US" dirty="0" smtClean="0"/>
              <a:t>0,</a:t>
            </a:r>
            <a:r>
              <a:rPr lang="en-US" altLang="en-US" dirty="0" smtClean="0"/>
              <a:t>3</a:t>
            </a:r>
            <a:r>
              <a:rPr lang="ru-RU" altLang="en-US" dirty="0" smtClean="0"/>
              <a:t>%</a:t>
            </a:r>
            <a:endParaRPr lang="ru-RU" alt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505200" y="5273040"/>
            <a:ext cx="2393315" cy="1434465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dirty="0"/>
              <a:t>Использование и охрана земель</a:t>
            </a:r>
          </a:p>
          <a:p>
            <a:pPr algn="ctr"/>
            <a:r>
              <a:rPr lang="ru-RU" altLang="en-US" dirty="0"/>
              <a:t>0,00%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097270" y="4528820"/>
            <a:ext cx="2920365" cy="225806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sz="1600" dirty="0"/>
              <a:t>Управление муниципальными финансами и создание условий для эффективного управления муниципальными финансами</a:t>
            </a:r>
          </a:p>
          <a:p>
            <a:pPr algn="ctr"/>
            <a:r>
              <a:rPr lang="en-US" altLang="en-US" sz="1600" dirty="0" smtClean="0"/>
              <a:t>59,4</a:t>
            </a:r>
            <a:r>
              <a:rPr lang="ru-RU" altLang="en-US" sz="1600" dirty="0" smtClean="0"/>
              <a:t>%</a:t>
            </a:r>
            <a:endParaRPr lang="ru-RU" alt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200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МОКРОБАТАЙСКОЕ СЕЛЬСКОЕ </a:t>
            </a:r>
            <a:r>
              <a:rPr lang="ru-RU" sz="200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ПОСЕЛЕНИЕ</a:t>
            </a:r>
            <a:r>
              <a:rPr lang="en-US" sz="200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ru-RU" sz="200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РАСХОДЫ </a:t>
            </a:r>
            <a:r>
              <a:rPr lang="en-US" sz="200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2025</a:t>
            </a:r>
            <a:endParaRPr lang="ru-RU" sz="200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3995" y="786130"/>
            <a:ext cx="8715375" cy="592899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b="1" dirty="0"/>
              <a:t>СТРУКТУРА РАСХОДОВ БЮДЖЕТА МОКРОБАТАЙСКОГО СЕЛЬСКОГО ПОСЕЛЕНИЯ НА 2021 ГОД</a:t>
            </a:r>
          </a:p>
          <a:p>
            <a:pPr algn="ctr">
              <a:buNone/>
            </a:pPr>
            <a:endParaRPr lang="ru-RU" sz="2000" b="1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7090841"/>
              </p:ext>
            </p:extLst>
          </p:nvPr>
        </p:nvGraphicFramePr>
        <p:xfrm>
          <a:off x="107504" y="1437640"/>
          <a:ext cx="8689151" cy="51130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23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582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496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89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18410"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</a:rPr>
                        <a:t>ОБЩЕГОСУДАРСТВЕННЫЕ</a:t>
                      </a:r>
                      <a:r>
                        <a:rPr lang="ru-RU" sz="1800" baseline="0" dirty="0">
                          <a:solidFill>
                            <a:schemeClr val="tx1"/>
                          </a:solidFill>
                        </a:rPr>
                        <a:t> ВОПРОСЫ и ОБРАЗОВАНИЕ</a:t>
                      </a:r>
                      <a:r>
                        <a:rPr lang="ru-RU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8565,6 </a:t>
                      </a:r>
                      <a:r>
                        <a:rPr lang="ru-RU" baseline="0" dirty="0">
                          <a:solidFill>
                            <a:schemeClr val="tx1"/>
                          </a:solidFill>
                        </a:rPr>
                        <a:t>ТЫС. РУБЛЕЙ</a:t>
                      </a:r>
                    </a:p>
                    <a:p>
                      <a:endParaRPr lang="ru-RU" dirty="0"/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НАЦИОНАЛЬНАЯ ОБОРОНА</a:t>
                      </a:r>
                    </a:p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400,8 </a:t>
                      </a:r>
                      <a:r>
                        <a:rPr lang="ru-RU" b="1" baseline="0" dirty="0">
                          <a:solidFill>
                            <a:schemeClr val="tx1"/>
                          </a:solidFill>
                        </a:rPr>
                        <a:t>ТЫС. РУБЛЕЙ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НАЦИОНАЛЬНАЯ БЕЗОПАСНОСТЬ И ПРАВООХРАНИТЕЛЬНАЯ ДЕЯТЕЛЬНОСТЬ</a:t>
                      </a:r>
                      <a:r>
                        <a:rPr lang="ru-RU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ru-RU" b="1" baseline="0" dirty="0" smtClean="0">
                          <a:solidFill>
                            <a:schemeClr val="tx1"/>
                          </a:solidFill>
                        </a:rPr>
                        <a:t>422,9 </a:t>
                      </a:r>
                      <a:r>
                        <a:rPr lang="ru-RU" b="1" baseline="0" dirty="0">
                          <a:solidFill>
                            <a:schemeClr val="tx1"/>
                          </a:solidFill>
                        </a:rPr>
                        <a:t>ТЫС. РУБЛЕЙ</a:t>
                      </a:r>
                    </a:p>
                    <a:p>
                      <a:endParaRPr lang="ru-RU" dirty="0"/>
                    </a:p>
                  </a:txBody>
                  <a:tcPr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94610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ЖИЛИЩНО- КОММУНАЛЬНОЕ</a:t>
                      </a:r>
                    </a:p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ХОЗЯЙСТВО</a:t>
                      </a:r>
                    </a:p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893,9 ТЫС</a:t>
                      </a:r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. РУБЛЕЙ</a:t>
                      </a:r>
                    </a:p>
                  </a:txBody>
                  <a:tcPr>
                    <a:blipFill>
                      <a:blip r:embed="rId6"/>
                      <a:tile tx="0" ty="0" sx="100000" sy="100000" flip="none" algn="tl"/>
                    </a:blip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КУЛЬТУРА,</a:t>
                      </a:r>
                    </a:p>
                    <a:p>
                      <a:pPr algn="ctr"/>
                      <a:r>
                        <a:rPr lang="ru-RU" b="1" baseline="0" dirty="0" smtClean="0">
                          <a:solidFill>
                            <a:schemeClr val="tx1"/>
                          </a:solidFill>
                        </a:rPr>
                        <a:t> КИНЕМАТОГРАФИЯ</a:t>
                      </a:r>
                    </a:p>
                    <a:p>
                      <a:pPr algn="ctr"/>
                      <a:r>
                        <a:rPr lang="ru-RU" b="1" baseline="0" dirty="0" smtClean="0">
                          <a:solidFill>
                            <a:schemeClr val="tx1"/>
                          </a:solidFill>
                        </a:rPr>
                        <a:t>3649,9 ТЫС.</a:t>
                      </a:r>
                    </a:p>
                    <a:p>
                      <a:pPr algn="ctr"/>
                      <a:r>
                        <a:rPr lang="ru-RU" b="1" baseline="0" dirty="0" smtClean="0">
                          <a:solidFill>
                            <a:schemeClr val="tx1"/>
                          </a:solidFill>
                        </a:rPr>
                        <a:t>РУБЛЕЙ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blipFill>
                      <a:blip r:embed="rId7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СОЦИАЛЬНАЯ</a:t>
                      </a:r>
                    </a:p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ПОЛИТИКА</a:t>
                      </a:r>
                    </a:p>
                    <a:p>
                      <a:pPr algn="ctr"/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220,2 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ТЫС. РУБЛЕЙ</a:t>
                      </a:r>
                    </a:p>
                    <a:p>
                      <a:endParaRPr lang="ru-RU" dirty="0"/>
                    </a:p>
                  </a:txBody>
                  <a:tcPr>
                    <a:blipFill>
                      <a:blip r:embed="rId9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/>
          </a:bodyPr>
          <a:lstStyle/>
          <a:p>
            <a:pPr algn="ctr"/>
            <a:r>
              <a:rPr lang="ru-RU" sz="200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sym typeface="+mn-ea"/>
              </a:rPr>
              <a:t>МОКРОБАТАЙСКОЕ СЕЛЬСКОЕ ПОСЕЛЕНИЕ </a:t>
            </a:r>
            <a:r>
              <a:rPr lang="ru-RU" sz="200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РАСХОДЫ </a:t>
            </a:r>
            <a:r>
              <a:rPr lang="en-US" sz="200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202</a:t>
            </a:r>
            <a:r>
              <a:rPr lang="ru-RU" sz="200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6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928670"/>
            <a:ext cx="8715436" cy="578647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b="1" dirty="0"/>
              <a:t>СТРУКТУРА РАСХОДОВ БЮДЖЕТА МОКРОБАТАЙСКОГО СЕЛЬСКОГО ПОСЕЛЕНИЯ</a:t>
            </a:r>
          </a:p>
          <a:p>
            <a:pPr algn="ctr">
              <a:buNone/>
            </a:pPr>
            <a:r>
              <a:rPr lang="ru-RU" sz="2000" b="1" dirty="0"/>
              <a:t> НА 2022 ГОД</a:t>
            </a:r>
          </a:p>
          <a:p>
            <a:pPr algn="ctr">
              <a:buNone/>
            </a:pPr>
            <a:endParaRPr lang="ru-RU" sz="2000" b="1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4276632"/>
              </p:ext>
            </p:extLst>
          </p:nvPr>
        </p:nvGraphicFramePr>
        <p:xfrm>
          <a:off x="0" y="1196752"/>
          <a:ext cx="9144000" cy="46297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010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51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485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92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68220"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</a:rPr>
                        <a:t>ОБЩЕГОСУДАРСТВЕННЫЕ</a:t>
                      </a:r>
                      <a:r>
                        <a:rPr lang="ru-RU" sz="1800" baseline="0" dirty="0">
                          <a:solidFill>
                            <a:schemeClr val="tx1"/>
                          </a:solidFill>
                        </a:rPr>
                        <a:t> ВОПРОСЫ</a:t>
                      </a:r>
                    </a:p>
                    <a:p>
                      <a:pPr algn="ctr"/>
                      <a:r>
                        <a:rPr lang="ru-RU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8724,2 </a:t>
                      </a:r>
                      <a:r>
                        <a:rPr lang="ru-RU" baseline="0" dirty="0">
                          <a:solidFill>
                            <a:schemeClr val="tx1"/>
                          </a:solidFill>
                        </a:rPr>
                        <a:t>ТЫС. РУБЛЕЙ</a:t>
                      </a:r>
                    </a:p>
                    <a:p>
                      <a:endParaRPr lang="ru-RU" dirty="0"/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НАЦИОНАЛЬНАЯ ОБОРОНА</a:t>
                      </a:r>
                    </a:p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b="1" baseline="0" dirty="0" smtClean="0">
                          <a:solidFill>
                            <a:schemeClr val="tx1"/>
                          </a:solidFill>
                        </a:rPr>
                        <a:t>437,5 </a:t>
                      </a:r>
                      <a:r>
                        <a:rPr lang="ru-RU" b="1" baseline="0" dirty="0">
                          <a:solidFill>
                            <a:schemeClr val="tx1"/>
                          </a:solidFill>
                        </a:rPr>
                        <a:t>ТЫС. РУБЛЕЙ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НАЦИОНАЛЬНАЯ БЕЗОПАСНОСТЬ И ПРАВООХРАНИТЕЛЬНАЯ ДЕЯТЕЛЬНОСТЬ</a:t>
                      </a:r>
                      <a:r>
                        <a:rPr lang="ru-RU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algn="ctr"/>
                      <a:endParaRPr lang="ru-RU" b="1" baseline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b="1" baseline="0" dirty="0">
                          <a:solidFill>
                            <a:schemeClr val="tx1"/>
                          </a:solidFill>
                        </a:rPr>
                        <a:t>0,0ТЫС. РУБЛЕЙ</a:t>
                      </a:r>
                    </a:p>
                    <a:p>
                      <a:endParaRPr lang="ru-RU" dirty="0"/>
                    </a:p>
                  </a:txBody>
                  <a:tcPr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blipFill>
                      <a:blip r:embed="rId5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61565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ЖИЛИЩНО- КОММУНАЛЬНОЕ</a:t>
                      </a:r>
                    </a:p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ХОЗЯЙСТВО</a:t>
                      </a:r>
                    </a:p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238,4 </a:t>
                      </a:r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ТЫС. РУБЛЕЙ</a:t>
                      </a:r>
                    </a:p>
                  </a:txBody>
                  <a:tcPr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ym typeface="+mn-ea"/>
                        </a:rPr>
                        <a:t>ФИЗКУЛЬТУРА И СПОРТ</a:t>
                      </a:r>
                    </a:p>
                    <a:p>
                      <a:pPr algn="ctr"/>
                      <a:endParaRPr lang="ru-RU" b="1" dirty="0"/>
                    </a:p>
                    <a:p>
                      <a:pPr algn="ctr"/>
                      <a:endParaRPr lang="ru-RU" b="1" dirty="0"/>
                    </a:p>
                    <a:p>
                      <a:pPr algn="ctr"/>
                      <a:r>
                        <a:rPr lang="ru-RU" b="1" dirty="0"/>
                        <a:t>0,0 ТЫС.</a:t>
                      </a:r>
                    </a:p>
                    <a:p>
                      <a:pPr algn="ctr"/>
                      <a:r>
                        <a:rPr lang="ru-RU" b="1" dirty="0"/>
                        <a:t>РУБЛЕЙ</a:t>
                      </a:r>
                    </a:p>
                  </a:txBody>
                  <a:tcPr>
                    <a:blipFill>
                      <a:blip r:embed="rId6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КУЛЬТУРА,</a:t>
                      </a:r>
                    </a:p>
                    <a:p>
                      <a:pPr algn="ctr"/>
                      <a:r>
                        <a:rPr lang="ru-RU" b="1" baseline="0" dirty="0">
                          <a:solidFill>
                            <a:schemeClr val="tx1"/>
                          </a:solidFill>
                        </a:rPr>
                        <a:t> КИНЕМАТОГРАФИЯ</a:t>
                      </a:r>
                    </a:p>
                    <a:p>
                      <a:pPr algn="ctr"/>
                      <a:endParaRPr lang="ru-RU" b="1" baseline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b="1" baseline="0" dirty="0" smtClean="0">
                          <a:solidFill>
                            <a:schemeClr val="tx1"/>
                          </a:solidFill>
                        </a:rPr>
                        <a:t>3234,8 </a:t>
                      </a:r>
                      <a:r>
                        <a:rPr lang="ru-RU" b="1" baseline="0" dirty="0">
                          <a:solidFill>
                            <a:schemeClr val="tx1"/>
                          </a:solidFill>
                        </a:rPr>
                        <a:t>ТЫС.</a:t>
                      </a:r>
                    </a:p>
                    <a:p>
                      <a:pPr algn="ctr"/>
                      <a:r>
                        <a:rPr lang="ru-RU" b="1" baseline="0" dirty="0">
                          <a:solidFill>
                            <a:schemeClr val="tx1"/>
                          </a:solidFill>
                        </a:rPr>
                        <a:t>РУБЛЕЙ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СОЦИАЛЬНАЯ</a:t>
                      </a:r>
                    </a:p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ПОЛИТИКА</a:t>
                      </a:r>
                    </a:p>
                    <a:p>
                      <a:pPr algn="ctr"/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220,2 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ТЫС.</a:t>
                      </a:r>
                    </a:p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РУБЛЕЙ</a:t>
                      </a:r>
                    </a:p>
                    <a:p>
                      <a:endParaRPr lang="ru-RU" dirty="0"/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39433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sym typeface="+mn-ea"/>
              </a:rPr>
              <a:t>МОКРОБАТАЙСКОЕ СЕЛЬСКОЕ ПОСЕЛЕНИЕ </a:t>
            </a:r>
            <a:r>
              <a:rPr lang="ru-RU" sz="200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РАСХОДЫ </a:t>
            </a:r>
            <a:r>
              <a:rPr lang="en-US" sz="200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202</a:t>
            </a:r>
            <a:r>
              <a:rPr lang="ru-RU" sz="200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7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3995" y="578485"/>
            <a:ext cx="8715375" cy="613664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b="1" dirty="0"/>
              <a:t>СТРУКТУРА РАСХОДОВ БЮДЖЕТА МОКРОБАТАЙСКОГО СЕЛЬСКОГО ПОСЕЛЕНИЯ</a:t>
            </a:r>
          </a:p>
          <a:p>
            <a:pPr algn="ctr">
              <a:buNone/>
            </a:pPr>
            <a:r>
              <a:rPr lang="ru-RU" sz="2000" b="1" dirty="0"/>
              <a:t> НА 2023 ГОД</a:t>
            </a:r>
          </a:p>
          <a:p>
            <a:pPr algn="ctr">
              <a:buNone/>
            </a:pPr>
            <a:endParaRPr lang="ru-RU" sz="2000" b="1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549266"/>
              </p:ext>
            </p:extLst>
          </p:nvPr>
        </p:nvGraphicFramePr>
        <p:xfrm>
          <a:off x="0" y="836712"/>
          <a:ext cx="9144000" cy="49955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64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9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485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92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60955"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</a:rPr>
                        <a:t>ОБЩЕГОСУДАРСТВЕННЫЕ</a:t>
                      </a:r>
                      <a:r>
                        <a:rPr lang="ru-RU" sz="1800" baseline="0" dirty="0">
                          <a:solidFill>
                            <a:schemeClr val="tx1"/>
                          </a:solidFill>
                        </a:rPr>
                        <a:t> ВОПРОСЫ</a:t>
                      </a:r>
                    </a:p>
                    <a:p>
                      <a:pPr algn="ctr"/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6934,9 </a:t>
                      </a:r>
                      <a:r>
                        <a:rPr lang="ru-RU" baseline="0" dirty="0">
                          <a:solidFill>
                            <a:schemeClr val="tx1"/>
                          </a:solidFill>
                        </a:rPr>
                        <a:t>ТЫС. РУБЛЕЙ</a:t>
                      </a:r>
                    </a:p>
                    <a:p>
                      <a:endParaRPr lang="ru-RU" dirty="0"/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НАЦИОНАЛЬНАЯ ОБОРОНА</a:t>
                      </a:r>
                    </a:p>
                    <a:p>
                      <a:pPr algn="ctr"/>
                      <a:r>
                        <a:rPr lang="ru-RU" b="1" baseline="0" dirty="0">
                          <a:solidFill>
                            <a:schemeClr val="tx1"/>
                          </a:solidFill>
                        </a:rPr>
                        <a:t>0,0 ТЫС. РУБЛЕЙ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НАЦИОНАЛЬНАЯ БЕЗОПАСНОСТЬ И ПРАВООХРАНИТЕЛЬНАЯ ДЕЯТЕЛЬНОСТЬ</a:t>
                      </a:r>
                      <a:r>
                        <a:rPr lang="ru-RU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algn="ctr"/>
                      <a:endParaRPr lang="ru-RU" b="1" baseline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b="1" baseline="0" dirty="0">
                          <a:solidFill>
                            <a:schemeClr val="tx1"/>
                          </a:solidFill>
                        </a:rPr>
                        <a:t>0,0 ТЫС. РУБЛЕЙ</a:t>
                      </a:r>
                    </a:p>
                    <a:p>
                      <a:endParaRPr lang="ru-RU" dirty="0"/>
                    </a:p>
                  </a:txBody>
                  <a:tcPr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34590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ЖИЛИЩНО- КОММУНАЛЬНОЕ</a:t>
                      </a:r>
                    </a:p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ХОЗЯЙСТВО</a:t>
                      </a:r>
                    </a:p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248,0 ТЫС</a:t>
                      </a:r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. РУБЛЕЙ</a:t>
                      </a:r>
                    </a:p>
                  </a:txBody>
                  <a:tcPr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ym typeface="+mn-ea"/>
                        </a:rPr>
                        <a:t>ФИЗКУЛЬТУРА И СПОРТ</a:t>
                      </a:r>
                      <a:endParaRPr lang="ru-RU" b="1" dirty="0"/>
                    </a:p>
                    <a:p>
                      <a:pPr algn="ctr"/>
                      <a:endParaRPr lang="ru-RU" b="1" dirty="0"/>
                    </a:p>
                    <a:p>
                      <a:pPr algn="ctr"/>
                      <a:r>
                        <a:rPr lang="ru-RU" b="1" dirty="0"/>
                        <a:t>0,0 ТЫС.</a:t>
                      </a:r>
                    </a:p>
                    <a:p>
                      <a:pPr algn="ctr"/>
                      <a:r>
                        <a:rPr lang="ru-RU" b="1" dirty="0"/>
                        <a:t>РУБЛЕЙ</a:t>
                      </a:r>
                    </a:p>
                  </a:txBody>
                  <a:tcPr>
                    <a:blipFill>
                      <a:blip r:embed="rId6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КУЛЬТУРА,</a:t>
                      </a:r>
                    </a:p>
                    <a:p>
                      <a:pPr algn="ctr"/>
                      <a:r>
                        <a:rPr lang="ru-RU" b="1" baseline="0" dirty="0">
                          <a:solidFill>
                            <a:schemeClr val="tx1"/>
                          </a:solidFill>
                        </a:rPr>
                        <a:t> КИНЕМАТОГРАФИЯ</a:t>
                      </a:r>
                    </a:p>
                    <a:p>
                      <a:pPr algn="ctr"/>
                      <a:r>
                        <a:rPr lang="ru-RU" b="1" baseline="0" dirty="0" smtClean="0">
                          <a:solidFill>
                            <a:schemeClr val="tx1"/>
                          </a:solidFill>
                        </a:rPr>
                        <a:t>1023,7 </a:t>
                      </a:r>
                      <a:r>
                        <a:rPr lang="ru-RU" b="1" baseline="0" dirty="0">
                          <a:solidFill>
                            <a:schemeClr val="tx1"/>
                          </a:solidFill>
                        </a:rPr>
                        <a:t>ТЫС.</a:t>
                      </a:r>
                    </a:p>
                    <a:p>
                      <a:pPr algn="ctr"/>
                      <a:r>
                        <a:rPr lang="ru-RU" b="1" baseline="0" dirty="0">
                          <a:solidFill>
                            <a:schemeClr val="tx1"/>
                          </a:solidFill>
                        </a:rPr>
                        <a:t>РУБЛЕЙ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blipFill>
                      <a:blip r:embed="rId7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СОЦИАЛЬНАЯ</a:t>
                      </a:r>
                    </a:p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ПОЛИТИКА</a:t>
                      </a:r>
                    </a:p>
                    <a:p>
                      <a:pPr algn="ctr"/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600" b="1" smtClean="0">
                          <a:solidFill>
                            <a:schemeClr val="tx1"/>
                          </a:solidFill>
                        </a:rPr>
                        <a:t>220,2 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ТЫС.</a:t>
                      </a:r>
                    </a:p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РУБЛЕЙ</a:t>
                      </a:r>
                    </a:p>
                    <a:p>
                      <a:endParaRPr lang="ru-RU" dirty="0"/>
                    </a:p>
                  </a:txBody>
                  <a:tcPr>
                    <a:blipFill>
                      <a:blip r:embed="rId6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85775"/>
            <a:ext cx="8229600" cy="851535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en-US" sz="2400" dirty="0"/>
              <a:t>Структура муниципального долга Мокробатайского сельского поселения на </a:t>
            </a:r>
            <a:r>
              <a:rPr lang="ru-RU" altLang="en-US" sz="2400" dirty="0" smtClean="0"/>
              <a:t>2025-2029 </a:t>
            </a:r>
            <a:r>
              <a:rPr lang="ru-RU" altLang="en-US" sz="2400" dirty="0"/>
              <a:t>годы</a:t>
            </a:r>
          </a:p>
        </p:txBody>
      </p:sp>
      <p:graphicFrame>
        <p:nvGraphicFramePr>
          <p:cNvPr id="11" name="Замещающее содержимое 10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051712501"/>
              </p:ext>
            </p:extLst>
          </p:nvPr>
        </p:nvGraphicFramePr>
        <p:xfrm>
          <a:off x="379730" y="1920240"/>
          <a:ext cx="8589645" cy="458089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312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1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68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63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19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3129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17792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sz="1400" b="1" i="1">
                          <a:solidFill>
                            <a:srgbClr val="4F0FBD"/>
                          </a:solidFill>
                          <a:highlight>
                            <a:srgbClr val="99CCFF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Наименование вида долгового обязательства </a:t>
                      </a:r>
                      <a:endParaRPr lang="ru-RU" altLang="en-US" sz="1400" b="1" i="1">
                        <a:solidFill>
                          <a:srgbClr val="4F0FBD"/>
                        </a:solidFill>
                        <a:highlight>
                          <a:srgbClr val="99CCFF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sz="1400" b="1" i="1" dirty="0" err="1">
                          <a:solidFill>
                            <a:srgbClr val="4F0FBD"/>
                          </a:solidFill>
                          <a:highlight>
                            <a:srgbClr val="99CCFF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Сумма</a:t>
                      </a:r>
                      <a:r>
                        <a:rPr sz="1400" b="1" i="1" dirty="0">
                          <a:solidFill>
                            <a:srgbClr val="4F0FBD"/>
                          </a:solidFill>
                          <a:highlight>
                            <a:srgbClr val="99CCFF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 </a:t>
                      </a:r>
                      <a:r>
                        <a:rPr sz="1400" b="1" i="1" dirty="0" err="1">
                          <a:solidFill>
                            <a:srgbClr val="4F0FBD"/>
                          </a:solidFill>
                          <a:highlight>
                            <a:srgbClr val="99CCFF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долга</a:t>
                      </a:r>
                      <a:r>
                        <a:rPr sz="1400" b="1" i="1" dirty="0">
                          <a:solidFill>
                            <a:srgbClr val="4F0FBD"/>
                          </a:solidFill>
                          <a:highlight>
                            <a:srgbClr val="99CCFF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 </a:t>
                      </a:r>
                      <a:r>
                        <a:rPr sz="1400" b="1" i="1" dirty="0" err="1">
                          <a:solidFill>
                            <a:srgbClr val="4F0FBD"/>
                          </a:solidFill>
                          <a:highlight>
                            <a:srgbClr val="99CCFF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на</a:t>
                      </a:r>
                      <a:r>
                        <a:rPr sz="1400" b="1" i="1" dirty="0">
                          <a:solidFill>
                            <a:srgbClr val="4F0FBD"/>
                          </a:solidFill>
                          <a:highlight>
                            <a:srgbClr val="99CCFF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 </a:t>
                      </a:r>
                      <a:r>
                        <a:rPr sz="1400" b="1" i="1" dirty="0" smtClean="0">
                          <a:solidFill>
                            <a:srgbClr val="4F0FBD"/>
                          </a:solidFill>
                          <a:highlight>
                            <a:srgbClr val="99CCFF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01.01.20</a:t>
                      </a:r>
                      <a:r>
                        <a:rPr lang="ru-RU" sz="1400" b="1" i="1" dirty="0" smtClean="0">
                          <a:solidFill>
                            <a:srgbClr val="4F0FBD"/>
                          </a:solidFill>
                          <a:highlight>
                            <a:srgbClr val="99CCFF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25</a:t>
                      </a:r>
                      <a:endParaRPr lang="ru-RU" sz="1400" b="1" i="1" dirty="0">
                        <a:solidFill>
                          <a:srgbClr val="4F0FBD"/>
                        </a:solidFill>
                        <a:highlight>
                          <a:srgbClr val="99CCFF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>
                    <a:lnL>
                      <a:noFill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sz="1400" b="1" i="1" dirty="0" err="1">
                          <a:solidFill>
                            <a:srgbClr val="4F0FBD"/>
                          </a:solidFill>
                          <a:highlight>
                            <a:srgbClr val="99CCFF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Сумма</a:t>
                      </a:r>
                      <a:r>
                        <a:rPr sz="1400" b="1" i="1" dirty="0">
                          <a:solidFill>
                            <a:srgbClr val="4F0FBD"/>
                          </a:solidFill>
                          <a:highlight>
                            <a:srgbClr val="99CCFF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 </a:t>
                      </a:r>
                      <a:r>
                        <a:rPr sz="1400" b="1" i="1" dirty="0" err="1">
                          <a:solidFill>
                            <a:srgbClr val="4F0FBD"/>
                          </a:solidFill>
                          <a:highlight>
                            <a:srgbClr val="99CCFF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долга</a:t>
                      </a:r>
                      <a:r>
                        <a:rPr sz="1400" b="1" i="1" dirty="0">
                          <a:solidFill>
                            <a:srgbClr val="4F0FBD"/>
                          </a:solidFill>
                          <a:highlight>
                            <a:srgbClr val="99CCFF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 </a:t>
                      </a:r>
                      <a:r>
                        <a:rPr sz="1400" b="1" i="1" dirty="0" err="1">
                          <a:solidFill>
                            <a:srgbClr val="4F0FBD"/>
                          </a:solidFill>
                          <a:highlight>
                            <a:srgbClr val="99CCFF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на</a:t>
                      </a:r>
                      <a:r>
                        <a:rPr sz="1400" b="1" i="1" dirty="0">
                          <a:solidFill>
                            <a:srgbClr val="4F0FBD"/>
                          </a:solidFill>
                          <a:highlight>
                            <a:srgbClr val="99CCFF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 </a:t>
                      </a:r>
                      <a:r>
                        <a:rPr sz="1400" b="1" i="1" dirty="0" smtClean="0">
                          <a:solidFill>
                            <a:srgbClr val="4F0FBD"/>
                          </a:solidFill>
                          <a:highlight>
                            <a:srgbClr val="99CCFF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01.01.20</a:t>
                      </a:r>
                      <a:r>
                        <a:rPr lang="ru-RU" sz="1400" b="1" i="1" dirty="0" smtClean="0">
                          <a:solidFill>
                            <a:srgbClr val="4F0FBD"/>
                          </a:solidFill>
                          <a:highlight>
                            <a:srgbClr val="99CCFF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26</a:t>
                      </a:r>
                      <a:endParaRPr lang="ru-RU" sz="1400" b="1" i="1" dirty="0">
                        <a:solidFill>
                          <a:srgbClr val="4F0FBD"/>
                        </a:solidFill>
                        <a:highlight>
                          <a:srgbClr val="99CCFF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sz="1400" b="1" i="1" dirty="0" err="1">
                          <a:solidFill>
                            <a:srgbClr val="4F0FBD"/>
                          </a:solidFill>
                          <a:highlight>
                            <a:srgbClr val="99CCFF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Сумма</a:t>
                      </a:r>
                      <a:r>
                        <a:rPr sz="1400" b="1" i="1" dirty="0">
                          <a:solidFill>
                            <a:srgbClr val="4F0FBD"/>
                          </a:solidFill>
                          <a:highlight>
                            <a:srgbClr val="99CCFF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 </a:t>
                      </a:r>
                      <a:r>
                        <a:rPr sz="1400" b="1" i="1" dirty="0" err="1">
                          <a:solidFill>
                            <a:srgbClr val="4F0FBD"/>
                          </a:solidFill>
                          <a:highlight>
                            <a:srgbClr val="99CCFF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долга</a:t>
                      </a:r>
                      <a:r>
                        <a:rPr sz="1400" b="1" i="1" dirty="0">
                          <a:solidFill>
                            <a:srgbClr val="4F0FBD"/>
                          </a:solidFill>
                          <a:highlight>
                            <a:srgbClr val="99CCFF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 </a:t>
                      </a:r>
                      <a:r>
                        <a:rPr sz="1400" b="1" i="1" dirty="0" err="1">
                          <a:solidFill>
                            <a:srgbClr val="4F0FBD"/>
                          </a:solidFill>
                          <a:highlight>
                            <a:srgbClr val="99CCFF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на</a:t>
                      </a:r>
                      <a:r>
                        <a:rPr sz="1400" b="1" i="1" dirty="0">
                          <a:solidFill>
                            <a:srgbClr val="4F0FBD"/>
                          </a:solidFill>
                          <a:highlight>
                            <a:srgbClr val="99CCFF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 </a:t>
                      </a:r>
                      <a:r>
                        <a:rPr sz="1400" b="1" i="1" dirty="0" smtClean="0">
                          <a:solidFill>
                            <a:srgbClr val="4F0FBD"/>
                          </a:solidFill>
                          <a:highlight>
                            <a:srgbClr val="99CCFF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01.01.20</a:t>
                      </a:r>
                      <a:r>
                        <a:rPr lang="ru-RU" sz="1400" b="1" i="1" dirty="0" smtClean="0">
                          <a:solidFill>
                            <a:srgbClr val="4F0FBD"/>
                          </a:solidFill>
                          <a:highlight>
                            <a:srgbClr val="99CCFF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27</a:t>
                      </a:r>
                      <a:endParaRPr lang="ru-RU" sz="1400" b="1" i="1" dirty="0">
                        <a:solidFill>
                          <a:srgbClr val="4F0FBD"/>
                        </a:solidFill>
                        <a:highlight>
                          <a:srgbClr val="99CCFF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sz="1400" b="1" i="1" dirty="0" err="1">
                          <a:solidFill>
                            <a:srgbClr val="4F0FBD"/>
                          </a:solidFill>
                          <a:highlight>
                            <a:srgbClr val="99CCFF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Сумма</a:t>
                      </a:r>
                      <a:r>
                        <a:rPr sz="1400" b="1" i="1" dirty="0">
                          <a:solidFill>
                            <a:srgbClr val="4F0FBD"/>
                          </a:solidFill>
                          <a:highlight>
                            <a:srgbClr val="99CCFF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 </a:t>
                      </a:r>
                      <a:r>
                        <a:rPr sz="1400" b="1" i="1" dirty="0" err="1">
                          <a:solidFill>
                            <a:srgbClr val="4F0FBD"/>
                          </a:solidFill>
                          <a:highlight>
                            <a:srgbClr val="99CCFF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долга</a:t>
                      </a:r>
                      <a:r>
                        <a:rPr sz="1400" b="1" i="1" dirty="0">
                          <a:solidFill>
                            <a:srgbClr val="4F0FBD"/>
                          </a:solidFill>
                          <a:highlight>
                            <a:srgbClr val="99CCFF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 </a:t>
                      </a:r>
                      <a:r>
                        <a:rPr sz="1400" b="1" i="1" dirty="0" err="1">
                          <a:solidFill>
                            <a:srgbClr val="4F0FBD"/>
                          </a:solidFill>
                          <a:highlight>
                            <a:srgbClr val="99CCFF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на</a:t>
                      </a:r>
                      <a:r>
                        <a:rPr sz="1400" b="1" i="1" dirty="0">
                          <a:solidFill>
                            <a:srgbClr val="4F0FBD"/>
                          </a:solidFill>
                          <a:highlight>
                            <a:srgbClr val="99CCFF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 </a:t>
                      </a:r>
                      <a:r>
                        <a:rPr sz="1400" b="1" i="1" dirty="0" smtClean="0">
                          <a:solidFill>
                            <a:srgbClr val="4F0FBD"/>
                          </a:solidFill>
                          <a:highlight>
                            <a:srgbClr val="99CCFF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01.01.20</a:t>
                      </a:r>
                      <a:r>
                        <a:rPr lang="ru-RU" sz="1400" b="1" i="1" dirty="0" smtClean="0">
                          <a:solidFill>
                            <a:srgbClr val="4F0FBD"/>
                          </a:solidFill>
                          <a:highlight>
                            <a:srgbClr val="99CCFF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28</a:t>
                      </a:r>
                      <a:endParaRPr lang="ru-RU" sz="1400" b="1" i="1" dirty="0">
                        <a:solidFill>
                          <a:srgbClr val="4F0FBD"/>
                        </a:solidFill>
                        <a:highlight>
                          <a:srgbClr val="99CCFF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sz="1400" b="1" i="1" dirty="0" err="1">
                          <a:solidFill>
                            <a:srgbClr val="4F0FBD"/>
                          </a:solidFill>
                          <a:highlight>
                            <a:srgbClr val="99CCFF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Сумма</a:t>
                      </a:r>
                      <a:r>
                        <a:rPr sz="1400" b="1" i="1" dirty="0">
                          <a:solidFill>
                            <a:srgbClr val="4F0FBD"/>
                          </a:solidFill>
                          <a:highlight>
                            <a:srgbClr val="99CCFF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 </a:t>
                      </a:r>
                      <a:r>
                        <a:rPr sz="1400" b="1" i="1" dirty="0" err="1">
                          <a:solidFill>
                            <a:srgbClr val="4F0FBD"/>
                          </a:solidFill>
                          <a:highlight>
                            <a:srgbClr val="99CCFF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долга</a:t>
                      </a:r>
                      <a:r>
                        <a:rPr sz="1400" b="1" i="1" dirty="0">
                          <a:solidFill>
                            <a:srgbClr val="4F0FBD"/>
                          </a:solidFill>
                          <a:highlight>
                            <a:srgbClr val="99CCFF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 </a:t>
                      </a:r>
                      <a:r>
                        <a:rPr sz="1400" b="1" i="1" dirty="0" err="1">
                          <a:solidFill>
                            <a:srgbClr val="4F0FBD"/>
                          </a:solidFill>
                          <a:highlight>
                            <a:srgbClr val="99CCFF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на</a:t>
                      </a:r>
                      <a:r>
                        <a:rPr sz="1400" b="1" i="1" dirty="0">
                          <a:solidFill>
                            <a:srgbClr val="4F0FBD"/>
                          </a:solidFill>
                          <a:highlight>
                            <a:srgbClr val="99CCFF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 </a:t>
                      </a:r>
                      <a:r>
                        <a:rPr sz="1400" b="1" i="1" dirty="0" smtClean="0">
                          <a:solidFill>
                            <a:srgbClr val="4F0FBD"/>
                          </a:solidFill>
                          <a:highlight>
                            <a:srgbClr val="99CCFF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01.01.20</a:t>
                      </a:r>
                      <a:r>
                        <a:rPr lang="ru-RU" sz="1400" b="1" i="1" dirty="0" smtClean="0">
                          <a:solidFill>
                            <a:srgbClr val="4F0FBD"/>
                          </a:solidFill>
                          <a:highlight>
                            <a:srgbClr val="99CCFF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29</a:t>
                      </a:r>
                      <a:endParaRPr lang="ru-RU" sz="1400" b="1" i="1" dirty="0">
                        <a:solidFill>
                          <a:srgbClr val="4F0FBD"/>
                        </a:solidFill>
                        <a:highlight>
                          <a:srgbClr val="99CCFF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199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sz="1400" b="1" i="1">
                          <a:solidFill>
                            <a:srgbClr val="4F0FBD"/>
                          </a:solidFill>
                          <a:highlight>
                            <a:srgbClr val="99CCFF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Муниципальный долг, всего </a:t>
                      </a:r>
                      <a:endParaRPr lang="ru-RU" altLang="en-US" sz="1400" b="1" i="1">
                        <a:solidFill>
                          <a:srgbClr val="4F0FBD"/>
                        </a:solidFill>
                        <a:highlight>
                          <a:srgbClr val="99CCFF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sz="1400" b="1" i="1">
                          <a:solidFill>
                            <a:srgbClr val="DF3621"/>
                          </a:solidFill>
                          <a:highlight>
                            <a:srgbClr val="F1FCAE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0,0</a:t>
                      </a:r>
                      <a:endParaRPr lang="ru-RU" altLang="en-US" sz="1400" b="1" i="1">
                        <a:solidFill>
                          <a:srgbClr val="DF3621"/>
                        </a:solidFill>
                        <a:highlight>
                          <a:srgbClr val="F1FCAE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>
                    <a:lnL>
                      <a:noFill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CAE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sz="1400" b="1" i="1">
                          <a:solidFill>
                            <a:srgbClr val="DF3621"/>
                          </a:solidFill>
                          <a:highlight>
                            <a:srgbClr val="F1FCAE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0,0</a:t>
                      </a:r>
                      <a:endParaRPr lang="ru-RU" altLang="en-US" sz="1400" b="1" i="1">
                        <a:solidFill>
                          <a:srgbClr val="DF3621"/>
                        </a:solidFill>
                        <a:highlight>
                          <a:srgbClr val="F1FCAE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CAE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sz="1400" b="1" i="1">
                          <a:solidFill>
                            <a:srgbClr val="DF3621"/>
                          </a:solidFill>
                          <a:highlight>
                            <a:srgbClr val="F1FCAE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0,0</a:t>
                      </a:r>
                      <a:endParaRPr lang="ru-RU" altLang="en-US" sz="1400" b="1" i="1">
                        <a:solidFill>
                          <a:srgbClr val="DF3621"/>
                        </a:solidFill>
                        <a:highlight>
                          <a:srgbClr val="F1FCAE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CAE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sz="1400" b="1" i="1">
                          <a:solidFill>
                            <a:srgbClr val="DF3621"/>
                          </a:solidFill>
                          <a:highlight>
                            <a:srgbClr val="F1FCAE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0,0</a:t>
                      </a:r>
                      <a:endParaRPr lang="ru-RU" altLang="en-US" sz="1400" b="1" i="1">
                        <a:solidFill>
                          <a:srgbClr val="DF3621"/>
                        </a:solidFill>
                        <a:highlight>
                          <a:srgbClr val="F1FCAE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CAE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sz="1400" b="1" i="1">
                          <a:solidFill>
                            <a:srgbClr val="DF3621"/>
                          </a:solidFill>
                          <a:highlight>
                            <a:srgbClr val="F1FCAE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0,0</a:t>
                      </a:r>
                      <a:endParaRPr lang="ru-RU" altLang="en-US" sz="1400" b="1" i="1">
                        <a:solidFill>
                          <a:srgbClr val="DF3621"/>
                        </a:solidFill>
                        <a:highlight>
                          <a:srgbClr val="F1FCAE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CA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051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sz="1400" b="1" i="1">
                          <a:solidFill>
                            <a:srgbClr val="4F0FBD"/>
                          </a:solidFill>
                          <a:highlight>
                            <a:srgbClr val="99CCFF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в том числе: </a:t>
                      </a:r>
                      <a:endParaRPr lang="ru-RU" altLang="en-US" sz="1400" b="1" i="1">
                        <a:solidFill>
                          <a:srgbClr val="4F0FBD"/>
                        </a:solidFill>
                        <a:highlight>
                          <a:srgbClr val="99CCFF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sz="1400" b="1" i="1">
                          <a:solidFill>
                            <a:srgbClr val="DF3621"/>
                          </a:solidFill>
                          <a:highlight>
                            <a:srgbClr val="F1FCAE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0,0</a:t>
                      </a:r>
                      <a:endParaRPr lang="ru-RU" altLang="en-US" sz="1400" b="1" i="1">
                        <a:solidFill>
                          <a:srgbClr val="DF3621"/>
                        </a:solidFill>
                        <a:highlight>
                          <a:srgbClr val="F1FCAE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>
                    <a:lnL>
                      <a:noFill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CAE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sz="1400" b="1" i="1">
                          <a:solidFill>
                            <a:srgbClr val="DF3621"/>
                          </a:solidFill>
                          <a:highlight>
                            <a:srgbClr val="F1FCAE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0,0</a:t>
                      </a:r>
                      <a:endParaRPr lang="ru-RU" altLang="en-US" sz="1400" b="1" i="1">
                        <a:solidFill>
                          <a:srgbClr val="DF3621"/>
                        </a:solidFill>
                        <a:highlight>
                          <a:srgbClr val="F1FCAE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CAE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sz="1400" b="1" i="1">
                          <a:solidFill>
                            <a:srgbClr val="DF3621"/>
                          </a:solidFill>
                          <a:highlight>
                            <a:srgbClr val="F1FCAE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0,0</a:t>
                      </a:r>
                      <a:endParaRPr lang="ru-RU" altLang="en-US" sz="1400" b="1" i="1">
                        <a:solidFill>
                          <a:srgbClr val="DF3621"/>
                        </a:solidFill>
                        <a:highlight>
                          <a:srgbClr val="F1FCAE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CAE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sz="1400" b="1" i="1">
                          <a:solidFill>
                            <a:srgbClr val="DF3621"/>
                          </a:solidFill>
                          <a:highlight>
                            <a:srgbClr val="F1FCAE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0,0</a:t>
                      </a:r>
                      <a:endParaRPr lang="ru-RU" altLang="en-US" sz="1400" b="1" i="1">
                        <a:solidFill>
                          <a:srgbClr val="DF3621"/>
                        </a:solidFill>
                        <a:highlight>
                          <a:srgbClr val="F1FCAE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CAE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sz="1400" b="1" i="1">
                          <a:solidFill>
                            <a:srgbClr val="DF3621"/>
                          </a:solidFill>
                          <a:highlight>
                            <a:srgbClr val="F1FCAE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0,0</a:t>
                      </a:r>
                      <a:endParaRPr lang="ru-RU" altLang="en-US" sz="1400" b="1" i="1">
                        <a:solidFill>
                          <a:srgbClr val="DF3621"/>
                        </a:solidFill>
                        <a:highlight>
                          <a:srgbClr val="F1FCAE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CA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593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sz="1400" b="1" i="1">
                          <a:solidFill>
                            <a:srgbClr val="4F0FBD"/>
                          </a:solidFill>
                          <a:highlight>
                            <a:srgbClr val="99CCFF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Бюджетные кредиты </a:t>
                      </a:r>
                      <a:endParaRPr lang="ru-RU" altLang="en-US" sz="1400" b="1" i="1">
                        <a:solidFill>
                          <a:srgbClr val="4F0FBD"/>
                        </a:solidFill>
                        <a:highlight>
                          <a:srgbClr val="99CCFF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sz="1400" b="1" i="1">
                          <a:solidFill>
                            <a:srgbClr val="DF3621"/>
                          </a:solidFill>
                          <a:highlight>
                            <a:srgbClr val="F1FCAE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0,0</a:t>
                      </a:r>
                      <a:endParaRPr lang="ru-RU" altLang="en-US" sz="1400" b="1" i="1">
                        <a:solidFill>
                          <a:srgbClr val="DF3621"/>
                        </a:solidFill>
                        <a:highlight>
                          <a:srgbClr val="F1FCAE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>
                    <a:lnL>
                      <a:noFill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CAE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sz="1400" b="1" i="1">
                          <a:solidFill>
                            <a:srgbClr val="DF3621"/>
                          </a:solidFill>
                          <a:highlight>
                            <a:srgbClr val="F1FCAE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0,0</a:t>
                      </a:r>
                      <a:endParaRPr lang="ru-RU" altLang="en-US" sz="1400" b="1" i="1">
                        <a:solidFill>
                          <a:srgbClr val="DF3621"/>
                        </a:solidFill>
                        <a:highlight>
                          <a:srgbClr val="F1FCAE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CAE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sz="1400" b="1" i="1">
                          <a:solidFill>
                            <a:srgbClr val="DF3621"/>
                          </a:solidFill>
                          <a:highlight>
                            <a:srgbClr val="F1FCAE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0,0</a:t>
                      </a:r>
                      <a:endParaRPr lang="ru-RU" altLang="en-US" sz="1400" b="1" i="1">
                        <a:solidFill>
                          <a:srgbClr val="DF3621"/>
                        </a:solidFill>
                        <a:highlight>
                          <a:srgbClr val="F1FCAE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CAE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sz="1400" b="1" i="1">
                          <a:solidFill>
                            <a:srgbClr val="DF3621"/>
                          </a:solidFill>
                          <a:highlight>
                            <a:srgbClr val="F1FCAE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0,0</a:t>
                      </a:r>
                      <a:endParaRPr lang="ru-RU" altLang="en-US" sz="1400" b="1" i="1">
                        <a:solidFill>
                          <a:srgbClr val="DF3621"/>
                        </a:solidFill>
                        <a:highlight>
                          <a:srgbClr val="F1FCAE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CAE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sz="1400" b="1" i="1">
                          <a:solidFill>
                            <a:srgbClr val="DF3621"/>
                          </a:solidFill>
                          <a:highlight>
                            <a:srgbClr val="F1FCAE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0,0</a:t>
                      </a:r>
                      <a:endParaRPr lang="ru-RU" altLang="en-US" sz="1400" b="1" i="1">
                        <a:solidFill>
                          <a:srgbClr val="DF3621"/>
                        </a:solidFill>
                        <a:highlight>
                          <a:srgbClr val="F1FCAE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CA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693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sz="1400" b="1" i="1">
                          <a:solidFill>
                            <a:srgbClr val="4F0FBD"/>
                          </a:solidFill>
                          <a:highlight>
                            <a:srgbClr val="99CCFF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Кредиты кредитных организаций </a:t>
                      </a:r>
                      <a:endParaRPr lang="ru-RU" altLang="en-US" sz="1400" b="1" i="1">
                        <a:solidFill>
                          <a:srgbClr val="4F0FBD"/>
                        </a:solidFill>
                        <a:highlight>
                          <a:srgbClr val="99CCFF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sz="1400" b="1" i="1">
                          <a:solidFill>
                            <a:srgbClr val="DF3621"/>
                          </a:solidFill>
                          <a:highlight>
                            <a:srgbClr val="F1FCAE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0,0</a:t>
                      </a:r>
                      <a:endParaRPr lang="ru-RU" altLang="en-US" sz="1400" b="1" i="1">
                        <a:solidFill>
                          <a:srgbClr val="DF3621"/>
                        </a:solidFill>
                        <a:highlight>
                          <a:srgbClr val="F1FCAE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>
                    <a:lnL>
                      <a:noFill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CAE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sz="1400" b="1" i="1">
                          <a:solidFill>
                            <a:srgbClr val="DF3621"/>
                          </a:solidFill>
                          <a:highlight>
                            <a:srgbClr val="F1FCAE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0,0</a:t>
                      </a:r>
                      <a:endParaRPr lang="ru-RU" altLang="en-US" sz="1400" b="1" i="1">
                        <a:solidFill>
                          <a:srgbClr val="DF3621"/>
                        </a:solidFill>
                        <a:highlight>
                          <a:srgbClr val="F1FCAE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CAE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sz="1400" b="1" i="1">
                          <a:solidFill>
                            <a:srgbClr val="DF3621"/>
                          </a:solidFill>
                          <a:highlight>
                            <a:srgbClr val="F1FCAE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0,0</a:t>
                      </a:r>
                      <a:endParaRPr lang="ru-RU" altLang="en-US" sz="1400" b="1" i="1">
                        <a:solidFill>
                          <a:srgbClr val="DF3621"/>
                        </a:solidFill>
                        <a:highlight>
                          <a:srgbClr val="F1FCAE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CAE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sz="1400" b="1" i="1">
                          <a:solidFill>
                            <a:srgbClr val="DF3621"/>
                          </a:solidFill>
                          <a:highlight>
                            <a:srgbClr val="F1FCAE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0,0</a:t>
                      </a:r>
                      <a:endParaRPr lang="ru-RU" altLang="en-US" sz="1400" b="1" i="1">
                        <a:solidFill>
                          <a:srgbClr val="DF3621"/>
                        </a:solidFill>
                        <a:highlight>
                          <a:srgbClr val="F1FCAE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CAE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sz="1400" b="1" i="1">
                          <a:solidFill>
                            <a:srgbClr val="DF3621"/>
                          </a:solidFill>
                          <a:highlight>
                            <a:srgbClr val="F1FCAE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0,0</a:t>
                      </a:r>
                      <a:endParaRPr lang="ru-RU" altLang="en-US" sz="1400" b="1" i="1">
                        <a:solidFill>
                          <a:srgbClr val="DF3621"/>
                        </a:solidFill>
                        <a:highlight>
                          <a:srgbClr val="F1FCAE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CA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087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sz="1400" b="1" i="1">
                          <a:solidFill>
                            <a:srgbClr val="4F0FBD"/>
                          </a:solidFill>
                          <a:highlight>
                            <a:srgbClr val="99CCFF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Муниципальные гарантии </a:t>
                      </a:r>
                      <a:endParaRPr lang="ru-RU" altLang="en-US" sz="1400" b="1" i="1">
                        <a:solidFill>
                          <a:srgbClr val="4F0FBD"/>
                        </a:solidFill>
                        <a:highlight>
                          <a:srgbClr val="99CCFF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sz="1400" b="1" i="1">
                          <a:solidFill>
                            <a:srgbClr val="DF3621"/>
                          </a:solidFill>
                          <a:highlight>
                            <a:srgbClr val="F1FCAE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0,0</a:t>
                      </a:r>
                      <a:endParaRPr lang="ru-RU" altLang="en-US" sz="1400" b="1" i="1">
                        <a:solidFill>
                          <a:srgbClr val="DF3621"/>
                        </a:solidFill>
                        <a:highlight>
                          <a:srgbClr val="F1FCAE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>
                    <a:lnL>
                      <a:noFill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CAE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sz="1400" b="1" i="1">
                          <a:solidFill>
                            <a:srgbClr val="DF3621"/>
                          </a:solidFill>
                          <a:highlight>
                            <a:srgbClr val="F1FCAE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0,0</a:t>
                      </a:r>
                      <a:endParaRPr lang="ru-RU" altLang="en-US" sz="1400" b="1" i="1">
                        <a:solidFill>
                          <a:srgbClr val="DF3621"/>
                        </a:solidFill>
                        <a:highlight>
                          <a:srgbClr val="F1FCAE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CAE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sz="1400" b="1" i="1">
                          <a:solidFill>
                            <a:srgbClr val="DF3621"/>
                          </a:solidFill>
                          <a:highlight>
                            <a:srgbClr val="F1FCAE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0,0</a:t>
                      </a:r>
                      <a:endParaRPr lang="ru-RU" altLang="en-US" sz="1400" b="1" i="1">
                        <a:solidFill>
                          <a:srgbClr val="DF3621"/>
                        </a:solidFill>
                        <a:highlight>
                          <a:srgbClr val="F1FCAE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CAE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sz="1400" b="1" i="1">
                          <a:solidFill>
                            <a:srgbClr val="DF3621"/>
                          </a:solidFill>
                          <a:highlight>
                            <a:srgbClr val="F1FCAE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0,0</a:t>
                      </a:r>
                      <a:endParaRPr lang="ru-RU" altLang="en-US" sz="1400" b="1" i="1">
                        <a:solidFill>
                          <a:srgbClr val="DF3621"/>
                        </a:solidFill>
                        <a:highlight>
                          <a:srgbClr val="F1FCAE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CAE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sz="1400" b="1" i="1">
                          <a:solidFill>
                            <a:srgbClr val="DF3621"/>
                          </a:solidFill>
                          <a:highlight>
                            <a:srgbClr val="F1FCAE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0,0</a:t>
                      </a:r>
                      <a:endParaRPr lang="ru-RU" altLang="en-US" sz="1400" b="1" i="1">
                        <a:solidFill>
                          <a:srgbClr val="DF3621"/>
                        </a:solidFill>
                        <a:highlight>
                          <a:srgbClr val="F1FCAE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CA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211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sz="1400" b="1" i="1">
                          <a:solidFill>
                            <a:srgbClr val="4F0FBD"/>
                          </a:solidFill>
                          <a:highlight>
                            <a:srgbClr val="99CCFF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Ценные бумаги</a:t>
                      </a:r>
                      <a:endParaRPr lang="ru-RU" altLang="en-US" sz="1400" b="1" i="1">
                        <a:solidFill>
                          <a:srgbClr val="4F0FBD"/>
                        </a:solidFill>
                        <a:highlight>
                          <a:srgbClr val="99CCFF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sz="1400" b="1" i="1">
                          <a:solidFill>
                            <a:srgbClr val="DF3621"/>
                          </a:solidFill>
                          <a:highlight>
                            <a:srgbClr val="F1FCAE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0,0</a:t>
                      </a:r>
                      <a:endParaRPr lang="ru-RU" altLang="en-US" sz="1400" b="1" i="1">
                        <a:solidFill>
                          <a:srgbClr val="DF3621"/>
                        </a:solidFill>
                        <a:highlight>
                          <a:srgbClr val="F1FCAE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>
                    <a:lnL>
                      <a:noFill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CAE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sz="1400" b="1" i="1">
                          <a:solidFill>
                            <a:srgbClr val="DF3621"/>
                          </a:solidFill>
                          <a:highlight>
                            <a:srgbClr val="F1FCAE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0,0</a:t>
                      </a:r>
                      <a:endParaRPr lang="ru-RU" altLang="en-US" sz="1400" b="1" i="1">
                        <a:solidFill>
                          <a:srgbClr val="DF3621"/>
                        </a:solidFill>
                        <a:highlight>
                          <a:srgbClr val="F1FCAE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CAE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sz="1400" b="1" i="1">
                          <a:solidFill>
                            <a:srgbClr val="DF3621"/>
                          </a:solidFill>
                          <a:highlight>
                            <a:srgbClr val="F1FCAE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0,0</a:t>
                      </a:r>
                      <a:endParaRPr lang="ru-RU" altLang="en-US" sz="1400" b="1" i="1">
                        <a:solidFill>
                          <a:srgbClr val="DF3621"/>
                        </a:solidFill>
                        <a:highlight>
                          <a:srgbClr val="F1FCAE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CAE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sz="1400" b="1" i="1">
                          <a:solidFill>
                            <a:srgbClr val="DF3621"/>
                          </a:solidFill>
                          <a:highlight>
                            <a:srgbClr val="F1FCAE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0,0</a:t>
                      </a:r>
                      <a:endParaRPr lang="ru-RU" altLang="en-US" sz="1400" b="1" i="1">
                        <a:solidFill>
                          <a:srgbClr val="DF3621"/>
                        </a:solidFill>
                        <a:highlight>
                          <a:srgbClr val="F1FCAE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CAE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sz="1400" b="1" i="1" dirty="0">
                          <a:solidFill>
                            <a:srgbClr val="DF3621"/>
                          </a:solidFill>
                          <a:highlight>
                            <a:srgbClr val="F1FCAE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0,0</a:t>
                      </a:r>
                      <a:endParaRPr lang="ru-RU" altLang="en-US" sz="1400" b="1" i="1" dirty="0">
                        <a:solidFill>
                          <a:srgbClr val="DF3621"/>
                        </a:solidFill>
                        <a:highlight>
                          <a:srgbClr val="F1FCAE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CA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/>
          </p:cNvSpPr>
          <p:nvPr>
            <p:ph type="title"/>
          </p:nvPr>
        </p:nvSpPr>
        <p:spPr>
          <a:xfrm>
            <a:off x="468630" y="189230"/>
            <a:ext cx="8218170" cy="385445"/>
          </a:xfrm>
        </p:spPr>
        <p:txBody>
          <a:bodyPr vert="horz" wrap="square" lIns="91440" tIns="45720" rIns="91440" bIns="45720" anchor="ctr">
            <a:normAutofit fontScale="90000"/>
          </a:bodyPr>
          <a:lstStyle/>
          <a:p>
            <a:pPr eaLnBrk="1" hangingPunct="1"/>
            <a:r>
              <a:rPr sz="4000" b="1" dirty="0">
                <a:solidFill>
                  <a:schemeClr val="accent2"/>
                </a:solidFill>
                <a:latin typeface="Bookman Old Style" panose="02050604050505020204" pitchFamily="18" charset="0"/>
              </a:rPr>
              <a:t>Что такое бюджет?</a:t>
            </a:r>
          </a:p>
        </p:txBody>
      </p:sp>
      <p:sp>
        <p:nvSpPr>
          <p:cNvPr id="6146" name="Номер слайда 5"/>
          <p:cNvSpPr txBox="1">
            <a:spLocks noGrp="1"/>
          </p:cNvSpPr>
          <p:nvPr>
            <p:ph type="sldNum" sz="quarter" idx="12"/>
          </p:nvPr>
        </p:nvSpPr>
        <p:spPr>
          <a:noFill/>
        </p:spPr>
        <p:txBody>
          <a:bodyPr vert="horz" lIns="91440" tIns="45720" rIns="91440" bIns="45720" rtlCol="0"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ru-RU" sz="1200" dirty="0">
                <a:solidFill>
                  <a:srgbClr val="898989"/>
                </a:solidFill>
              </a:rPr>
              <a:t>3</a:t>
            </a:fld>
            <a:endParaRPr lang="ru-RU" sz="1200" dirty="0">
              <a:solidFill>
                <a:srgbClr val="898989"/>
              </a:solidFill>
            </a:endParaRPr>
          </a:p>
        </p:txBody>
      </p:sp>
      <p:sp>
        <p:nvSpPr>
          <p:cNvPr id="7176" name="Rectangle 8"/>
          <p:cNvSpPr/>
          <p:nvPr/>
        </p:nvSpPr>
        <p:spPr>
          <a:xfrm>
            <a:off x="179705" y="3561080"/>
            <a:ext cx="8642350" cy="80391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ctr"/>
            <a:r>
              <a:rPr sz="1600" b="1" dirty="0">
                <a:solidFill>
                  <a:srgbClr val="FF3300"/>
                </a:solidFill>
                <a:latin typeface="Arial" panose="020B0604020202020204" pitchFamily="34" charset="0"/>
              </a:rPr>
              <a:t>БЮДЖЕТ</a:t>
            </a:r>
            <a:r>
              <a:rPr sz="1500" b="1" dirty="0">
                <a:latin typeface="Arial" panose="020B0604020202020204" pitchFamily="34" charset="0"/>
              </a:rPr>
              <a:t> </a:t>
            </a:r>
            <a:r>
              <a:rPr sz="1500" b="1" dirty="0">
                <a:solidFill>
                  <a:schemeClr val="accent2"/>
                </a:solidFill>
                <a:latin typeface="Arial" panose="020B0604020202020204" pitchFamily="34" charset="0"/>
              </a:rPr>
              <a:t>(от старонормандского </a:t>
            </a:r>
            <a:r>
              <a:rPr lang="en-US" altLang="x-none" sz="1500" b="1" dirty="0">
                <a:solidFill>
                  <a:schemeClr val="accent2"/>
                </a:solidFill>
                <a:latin typeface="Arial" panose="020B0604020202020204" pitchFamily="34" charset="0"/>
              </a:rPr>
              <a:t>bougette </a:t>
            </a:r>
            <a:r>
              <a:rPr sz="1500" b="1" dirty="0">
                <a:solidFill>
                  <a:schemeClr val="accent2"/>
                </a:solidFill>
                <a:latin typeface="Arial" panose="020B0604020202020204" pitchFamily="34" charset="0"/>
              </a:rPr>
              <a:t>– кошель, сумка, кожаный мешок) –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</a:p>
        </p:txBody>
      </p:sp>
      <p:sp>
        <p:nvSpPr>
          <p:cNvPr id="7178" name="Rectangle 10"/>
          <p:cNvSpPr/>
          <p:nvPr/>
        </p:nvSpPr>
        <p:spPr>
          <a:xfrm>
            <a:off x="179388" y="889635"/>
            <a:ext cx="2089150" cy="241490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/>
          <a:p>
            <a:pPr algn="ctr"/>
            <a:r>
              <a:rPr sz="1600" b="1" dirty="0">
                <a:solidFill>
                  <a:srgbClr val="FF3300"/>
                </a:solidFill>
                <a:latin typeface="Arial" panose="020B0604020202020204" pitchFamily="34" charset="0"/>
              </a:rPr>
              <a:t>ДОХОДЫ</a:t>
            </a:r>
          </a:p>
          <a:p>
            <a:pPr algn="ctr"/>
            <a:r>
              <a:rPr sz="1500" b="1" dirty="0">
                <a:solidFill>
                  <a:schemeClr val="accent2"/>
                </a:solidFill>
                <a:latin typeface="Arial" panose="020B0604020202020204" pitchFamily="34" charset="0"/>
              </a:rPr>
              <a:t>это поступающие в бюджет денежные средства (налоги юридических и физических лиц, административные платежи и сборы, безвозмездные поступления)</a:t>
            </a:r>
          </a:p>
        </p:txBody>
      </p:sp>
      <p:pic>
        <p:nvPicPr>
          <p:cNvPr id="7179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4430078"/>
            <a:ext cx="2590800" cy="1701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80" name="Rectangle 12"/>
          <p:cNvSpPr/>
          <p:nvPr/>
        </p:nvSpPr>
        <p:spPr>
          <a:xfrm>
            <a:off x="6354763" y="793750"/>
            <a:ext cx="2520950" cy="2876550"/>
          </a:xfrm>
          <a:prstGeom prst="rect">
            <a:avLst/>
          </a:prstGeom>
          <a:noFill/>
          <a:ln w="9525">
            <a:noFill/>
          </a:ln>
        </p:spPr>
        <p:txBody>
          <a:bodyPr wrap="square" lIns="0" rIns="0" anchor="ctr">
            <a:spAutoFit/>
          </a:bodyPr>
          <a:lstStyle/>
          <a:p>
            <a:pPr algn="ctr"/>
            <a:r>
              <a:rPr sz="1600" b="1" dirty="0">
                <a:solidFill>
                  <a:srgbClr val="FF3300"/>
                </a:solidFill>
                <a:latin typeface="Arial" panose="020B0604020202020204" pitchFamily="34" charset="0"/>
              </a:rPr>
              <a:t>РАСХОДЫ</a:t>
            </a:r>
          </a:p>
          <a:p>
            <a:pPr algn="ctr"/>
            <a:r>
              <a:rPr sz="1500" b="1" dirty="0">
                <a:solidFill>
                  <a:schemeClr val="accent2"/>
                </a:solidFill>
                <a:latin typeface="Arial" panose="020B0604020202020204" pitchFamily="34" charset="0"/>
              </a:rPr>
              <a:t>это выплачиваемые из бюджета денежные средства (социальные выплаты населению, содержание муниципальных учреждений (образование, культура, физическая культура и спорт и другие), капитальное строительство и другие)</a:t>
            </a:r>
          </a:p>
        </p:txBody>
      </p:sp>
      <p:sp>
        <p:nvSpPr>
          <p:cNvPr id="7181" name="Line 13"/>
          <p:cNvSpPr/>
          <p:nvPr/>
        </p:nvSpPr>
        <p:spPr>
          <a:xfrm flipH="1">
            <a:off x="2700338" y="4941888"/>
            <a:ext cx="503237" cy="0"/>
          </a:xfrm>
          <a:prstGeom prst="line">
            <a:avLst/>
          </a:prstGeom>
          <a:ln w="9525" cap="flat" cmpd="sng">
            <a:solidFill>
              <a:srgbClr val="FF33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7182" name="Line 14"/>
          <p:cNvSpPr/>
          <p:nvPr/>
        </p:nvSpPr>
        <p:spPr>
          <a:xfrm>
            <a:off x="5795963" y="4941888"/>
            <a:ext cx="504825" cy="0"/>
          </a:xfrm>
          <a:prstGeom prst="line">
            <a:avLst/>
          </a:prstGeom>
          <a:ln w="9525" cap="flat" cmpd="sng">
            <a:solidFill>
              <a:srgbClr val="FF33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7185" name="Rectangle 17"/>
          <p:cNvSpPr/>
          <p:nvPr/>
        </p:nvSpPr>
        <p:spPr>
          <a:xfrm>
            <a:off x="323850" y="4527550"/>
            <a:ext cx="2305050" cy="150812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algn="ctr"/>
            <a:r>
              <a:rPr sz="1500" b="1" dirty="0">
                <a:solidFill>
                  <a:schemeClr val="accent2"/>
                </a:solidFill>
                <a:latin typeface="Arial" panose="020B0604020202020204" pitchFamily="34" charset="0"/>
              </a:rPr>
              <a:t>превышение доходов над расходами образует положительный остаток бюджета</a:t>
            </a:r>
            <a:r>
              <a:rPr sz="1600" b="1" dirty="0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</a:p>
          <a:p>
            <a:pPr algn="ctr"/>
            <a:r>
              <a:rPr sz="1600" b="1" dirty="0">
                <a:solidFill>
                  <a:srgbClr val="FF3300"/>
                </a:solidFill>
                <a:latin typeface="Arial" panose="020B0604020202020204" pitchFamily="34" charset="0"/>
              </a:rPr>
              <a:t>ПРОФИЦИТ</a:t>
            </a:r>
          </a:p>
        </p:txBody>
      </p:sp>
      <p:sp>
        <p:nvSpPr>
          <p:cNvPr id="7186" name="Rectangle 18"/>
          <p:cNvSpPr/>
          <p:nvPr/>
        </p:nvSpPr>
        <p:spPr>
          <a:xfrm>
            <a:off x="6227763" y="4365625"/>
            <a:ext cx="2376487" cy="125095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algn="ctr"/>
            <a:r>
              <a:rPr sz="1500" b="1" dirty="0">
                <a:solidFill>
                  <a:schemeClr val="accent2"/>
                </a:solidFill>
                <a:latin typeface="Arial" panose="020B0604020202020204" pitchFamily="34" charset="0"/>
              </a:rPr>
              <a:t>если расходная часть бюджета превышает доходную, то бюджет формируется с</a:t>
            </a:r>
          </a:p>
          <a:p>
            <a:pPr algn="ctr"/>
            <a:r>
              <a:rPr sz="1600" b="1" dirty="0">
                <a:solidFill>
                  <a:srgbClr val="FF3300"/>
                </a:solidFill>
                <a:latin typeface="Arial" panose="020B0604020202020204" pitchFamily="34" charset="0"/>
              </a:rPr>
              <a:t>ДЕФИЦИТОМ</a:t>
            </a:r>
          </a:p>
        </p:txBody>
      </p:sp>
      <p:sp>
        <p:nvSpPr>
          <p:cNvPr id="7187" name="Rectangle 19"/>
          <p:cNvSpPr/>
          <p:nvPr/>
        </p:nvSpPr>
        <p:spPr>
          <a:xfrm>
            <a:off x="179388" y="6035675"/>
            <a:ext cx="8569325" cy="54927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algn="ctr"/>
            <a:r>
              <a:rPr sz="1500" b="1" dirty="0">
                <a:solidFill>
                  <a:schemeClr val="accent2"/>
                </a:solidFill>
                <a:latin typeface="Arial" panose="020B0604020202020204" pitchFamily="34" charset="0"/>
              </a:rPr>
              <a:t>Сбалансированность бюджета по доходам и расходам – основополагающее требование, предъявляемое к органам, составляющим и утверждающим бюджет</a:t>
            </a:r>
          </a:p>
        </p:txBody>
      </p:sp>
      <p:pic>
        <p:nvPicPr>
          <p:cNvPr id="7189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5558" y="1034733"/>
            <a:ext cx="3573462" cy="23939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90" name="Line 22"/>
          <p:cNvSpPr/>
          <p:nvPr/>
        </p:nvSpPr>
        <p:spPr>
          <a:xfrm flipV="1">
            <a:off x="323850" y="574675"/>
            <a:ext cx="8496300" cy="163195"/>
          </a:xfrm>
          <a:prstGeom prst="line">
            <a:avLst/>
          </a:prstGeom>
          <a:ln w="47625" cap="flat" cmpd="dbl">
            <a:solidFill>
              <a:schemeClr val="accent2"/>
            </a:solidFill>
            <a:prstDash val="solid"/>
            <a:headEnd type="none" w="med" len="med"/>
            <a:tailEnd type="none" w="med" len="med"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5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7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200"/>
                            </p:stCondLst>
                            <p:childTnLst>
                              <p:par>
                                <p:cTn id="1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7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200"/>
                            </p:stCondLst>
                            <p:childTnLst>
                              <p:par>
                                <p:cTn id="18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9100"/>
                            </p:stCondLst>
                            <p:childTnLst>
                              <p:par>
                                <p:cTn id="24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4700"/>
                            </p:stCondLst>
                            <p:childTnLst>
                              <p:par>
                                <p:cTn id="30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7500"/>
                            </p:stCondLst>
                            <p:childTnLst>
                              <p:par>
                                <p:cTn id="3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8000"/>
                            </p:stCondLst>
                            <p:childTnLst>
                              <p:par>
                                <p:cTn id="40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9000"/>
                            </p:stCondLst>
                            <p:childTnLst>
                              <p:par>
                                <p:cTn id="5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7899"/>
                            </p:stCondLst>
                            <p:childTnLst>
                              <p:par>
                                <p:cTn id="5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8899"/>
                            </p:stCondLst>
                            <p:childTnLst>
                              <p:par>
                                <p:cTn id="68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7899"/>
                            </p:stCondLst>
                            <p:childTnLst>
                              <p:par>
                                <p:cTn id="74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6" grpId="0"/>
      <p:bldP spid="7178" grpId="0"/>
      <p:bldP spid="7180" grpId="0"/>
      <p:bldP spid="7185" grpId="0"/>
      <p:bldP spid="7186" grpId="0"/>
      <p:bldP spid="718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75"/>
          </a:xfrm>
        </p:spPr>
        <p:txBody>
          <a:bodyPr vert="horz" wrap="square" lIns="91440" tIns="45720" rIns="91440" bIns="45720" anchor="ctr">
            <a:normAutofit fontScale="90000"/>
          </a:bodyPr>
          <a:lstStyle/>
          <a:p>
            <a:pPr eaLnBrk="1" hangingPunct="1"/>
            <a:r>
              <a:rPr sz="3200" b="1" dirty="0">
                <a:solidFill>
                  <a:schemeClr val="accent2"/>
                </a:solidFill>
                <a:latin typeface="Bookman Old Style" panose="02050604050505020204" pitchFamily="18" charset="0"/>
              </a:rPr>
              <a:t>Какие бывают бюджеты?</a:t>
            </a:r>
          </a:p>
        </p:txBody>
      </p:sp>
      <p:sp>
        <p:nvSpPr>
          <p:cNvPr id="7170" name="Номер слайда 5"/>
          <p:cNvSpPr txBox="1">
            <a:spLocks noGrp="1"/>
          </p:cNvSpPr>
          <p:nvPr>
            <p:ph type="sldNum" sz="quarter" idx="12"/>
          </p:nvPr>
        </p:nvSpPr>
        <p:spPr>
          <a:noFill/>
        </p:spPr>
        <p:txBody>
          <a:bodyPr vert="horz" lIns="91440" tIns="45720" rIns="91440" bIns="45720" rtlCol="0"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ru-RU" sz="1200" dirty="0">
                <a:solidFill>
                  <a:srgbClr val="898989"/>
                </a:solidFill>
              </a:rPr>
              <a:t>4</a:t>
            </a:fld>
            <a:endParaRPr lang="ru-RU" sz="1200" dirty="0">
              <a:solidFill>
                <a:srgbClr val="898989"/>
              </a:solidFill>
            </a:endParaRPr>
          </a:p>
        </p:txBody>
      </p:sp>
      <p:sp>
        <p:nvSpPr>
          <p:cNvPr id="37893" name="Rectangle 5"/>
          <p:cNvSpPr/>
          <p:nvPr/>
        </p:nvSpPr>
        <p:spPr>
          <a:xfrm>
            <a:off x="611188" y="908050"/>
            <a:ext cx="1511300" cy="358775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/>
          <a:p>
            <a:pPr algn="ctr"/>
            <a:r>
              <a:rPr b="1" dirty="0">
                <a:solidFill>
                  <a:schemeClr val="accent2"/>
                </a:solidFill>
                <a:latin typeface="Arial" panose="020B0604020202020204" pitchFamily="34" charset="0"/>
              </a:rPr>
              <a:t>Бюджет семьи</a:t>
            </a:r>
          </a:p>
        </p:txBody>
      </p:sp>
      <p:sp>
        <p:nvSpPr>
          <p:cNvPr id="37894" name="Line 6"/>
          <p:cNvSpPr/>
          <p:nvPr/>
        </p:nvSpPr>
        <p:spPr>
          <a:xfrm flipH="1">
            <a:off x="2500313" y="868363"/>
            <a:ext cx="709612" cy="317500"/>
          </a:xfrm>
          <a:prstGeom prst="line">
            <a:avLst/>
          </a:prstGeom>
          <a:ln w="50800" cap="flat" cmpd="tri">
            <a:solidFill>
              <a:schemeClr val="accent2"/>
            </a:solidFill>
            <a:prstDash val="solid"/>
            <a:headEnd type="none" w="med" len="med"/>
            <a:tailEnd type="stealth" w="lg" len="lg"/>
          </a:ln>
        </p:spPr>
      </p:sp>
      <p:sp>
        <p:nvSpPr>
          <p:cNvPr id="37895" name="Line 7"/>
          <p:cNvSpPr/>
          <p:nvPr/>
        </p:nvSpPr>
        <p:spPr>
          <a:xfrm flipH="1">
            <a:off x="4572000" y="765175"/>
            <a:ext cx="0" cy="936625"/>
          </a:xfrm>
          <a:prstGeom prst="line">
            <a:avLst/>
          </a:prstGeom>
          <a:ln w="50800" cap="flat" cmpd="tri">
            <a:solidFill>
              <a:schemeClr val="accent2"/>
            </a:solidFill>
            <a:prstDash val="solid"/>
            <a:headEnd type="none" w="med" len="med"/>
            <a:tailEnd type="stealth" w="lg" len="lg"/>
          </a:ln>
        </p:spPr>
      </p:sp>
      <p:sp>
        <p:nvSpPr>
          <p:cNvPr id="37896" name="Line 8"/>
          <p:cNvSpPr/>
          <p:nvPr/>
        </p:nvSpPr>
        <p:spPr>
          <a:xfrm>
            <a:off x="5867400" y="836613"/>
            <a:ext cx="722313" cy="368300"/>
          </a:xfrm>
          <a:prstGeom prst="line">
            <a:avLst/>
          </a:prstGeom>
          <a:ln w="50800" cap="flat" cmpd="tri">
            <a:solidFill>
              <a:schemeClr val="accent2"/>
            </a:solidFill>
            <a:prstDash val="solid"/>
            <a:headEnd type="none" w="med" len="med"/>
            <a:tailEnd type="stealth" w="lg" len="lg"/>
          </a:ln>
        </p:spPr>
      </p:sp>
      <p:sp>
        <p:nvSpPr>
          <p:cNvPr id="37897" name="Rectangle 9"/>
          <p:cNvSpPr/>
          <p:nvPr/>
        </p:nvSpPr>
        <p:spPr>
          <a:xfrm>
            <a:off x="3086418" y="1812925"/>
            <a:ext cx="2951162" cy="6413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/>
            <a:r>
              <a:rPr b="1" dirty="0">
                <a:solidFill>
                  <a:schemeClr val="tx1"/>
                </a:solidFill>
                <a:latin typeface="Arial" panose="020B0604020202020204" pitchFamily="34" charset="0"/>
              </a:rPr>
              <a:t>Бюджеты публично-правовых образований</a:t>
            </a:r>
          </a:p>
        </p:txBody>
      </p:sp>
      <p:sp>
        <p:nvSpPr>
          <p:cNvPr id="37898" name="Rectangle 10"/>
          <p:cNvSpPr/>
          <p:nvPr/>
        </p:nvSpPr>
        <p:spPr>
          <a:xfrm>
            <a:off x="6516688" y="836613"/>
            <a:ext cx="2447925" cy="430212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ctr"/>
            <a:r>
              <a:rPr b="1" dirty="0">
                <a:solidFill>
                  <a:schemeClr val="accent2"/>
                </a:solidFill>
                <a:latin typeface="Arial" panose="020B0604020202020204" pitchFamily="34" charset="0"/>
              </a:rPr>
              <a:t>Бюджет организаций</a:t>
            </a:r>
          </a:p>
        </p:txBody>
      </p:sp>
      <p:pic>
        <p:nvPicPr>
          <p:cNvPr id="37899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3063" y="1265238"/>
            <a:ext cx="2024062" cy="2232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900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288" y="3860800"/>
            <a:ext cx="2370137" cy="1368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901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2312" y="3601290"/>
            <a:ext cx="2557462" cy="13985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903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1288" y="3860800"/>
            <a:ext cx="2165350" cy="13827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7904" name="Line 16"/>
          <p:cNvSpPr/>
          <p:nvPr/>
        </p:nvSpPr>
        <p:spPr>
          <a:xfrm>
            <a:off x="5553075" y="2781300"/>
            <a:ext cx="720725" cy="719138"/>
          </a:xfrm>
          <a:prstGeom prst="line">
            <a:avLst/>
          </a:prstGeom>
          <a:ln w="38100" cap="flat" cmpd="dbl">
            <a:solidFill>
              <a:schemeClr val="accent2"/>
            </a:solidFill>
            <a:prstDash val="solid"/>
            <a:headEnd type="none" w="med" len="med"/>
            <a:tailEnd type="stealth" w="med" len="lg"/>
          </a:ln>
        </p:spPr>
      </p:sp>
      <p:sp>
        <p:nvSpPr>
          <p:cNvPr id="37905" name="Line 17"/>
          <p:cNvSpPr/>
          <p:nvPr/>
        </p:nvSpPr>
        <p:spPr>
          <a:xfrm>
            <a:off x="4562475" y="2781300"/>
            <a:ext cx="0" cy="863600"/>
          </a:xfrm>
          <a:prstGeom prst="line">
            <a:avLst/>
          </a:prstGeom>
          <a:ln w="38100" cap="flat" cmpd="dbl">
            <a:solidFill>
              <a:schemeClr val="accent2"/>
            </a:solidFill>
            <a:prstDash val="solid"/>
            <a:headEnd type="none" w="med" len="med"/>
            <a:tailEnd type="stealth" w="med" len="lg"/>
          </a:ln>
        </p:spPr>
      </p:sp>
      <p:sp>
        <p:nvSpPr>
          <p:cNvPr id="37906" name="Line 18"/>
          <p:cNvSpPr/>
          <p:nvPr/>
        </p:nvSpPr>
        <p:spPr>
          <a:xfrm flipH="1">
            <a:off x="2843213" y="2781300"/>
            <a:ext cx="720725" cy="792163"/>
          </a:xfrm>
          <a:prstGeom prst="line">
            <a:avLst/>
          </a:prstGeom>
          <a:ln w="38100" cap="flat" cmpd="dbl">
            <a:solidFill>
              <a:schemeClr val="accent2"/>
            </a:solidFill>
            <a:prstDash val="solid"/>
            <a:headEnd type="none" w="med" len="med"/>
            <a:tailEnd type="stealth" w="med" len="lg"/>
          </a:ln>
        </p:spPr>
      </p:sp>
      <p:sp>
        <p:nvSpPr>
          <p:cNvPr id="37907" name="Rectangle 19"/>
          <p:cNvSpPr/>
          <p:nvPr/>
        </p:nvSpPr>
        <p:spPr>
          <a:xfrm>
            <a:off x="179388" y="5157788"/>
            <a:ext cx="2663825" cy="12938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/>
            <a:r>
              <a:rPr b="1" dirty="0">
                <a:solidFill>
                  <a:schemeClr val="tx1"/>
                </a:solidFill>
                <a:latin typeface="Arial" panose="020B0604020202020204" pitchFamily="34" charset="0"/>
              </a:rPr>
              <a:t>Российской </a:t>
            </a:r>
            <a:r>
              <a:rPr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Федерации</a:t>
            </a:r>
          </a:p>
          <a:p>
            <a:pPr algn="ctr"/>
            <a:r>
              <a:rPr sz="1400" b="1" dirty="0">
                <a:solidFill>
                  <a:schemeClr val="tx1"/>
                </a:solidFill>
                <a:latin typeface="Arial" panose="020B0604020202020204" pitchFamily="34" charset="0"/>
              </a:rPr>
              <a:t>(федеральный бюджет, бюджеты государственных внебюджетных фондов РФ)</a:t>
            </a:r>
          </a:p>
        </p:txBody>
      </p:sp>
      <p:sp>
        <p:nvSpPr>
          <p:cNvPr id="37908" name="Rectangle 20"/>
          <p:cNvSpPr/>
          <p:nvPr/>
        </p:nvSpPr>
        <p:spPr>
          <a:xfrm>
            <a:off x="3444355" y="5095875"/>
            <a:ext cx="2276475" cy="1785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/>
            <a:r>
              <a:rPr b="1" dirty="0">
                <a:solidFill>
                  <a:schemeClr val="tx1"/>
                </a:solidFill>
                <a:latin typeface="Arial" panose="020B0604020202020204" pitchFamily="34" charset="0"/>
              </a:rPr>
              <a:t>субъектов</a:t>
            </a:r>
          </a:p>
          <a:p>
            <a:pPr algn="ctr"/>
            <a:r>
              <a:rPr b="1" dirty="0">
                <a:solidFill>
                  <a:schemeClr val="tx1"/>
                </a:solidFill>
                <a:latin typeface="Arial" panose="020B0604020202020204" pitchFamily="34" charset="0"/>
              </a:rPr>
              <a:t>Российской Федерации</a:t>
            </a:r>
          </a:p>
          <a:p>
            <a:pPr algn="ctr"/>
            <a:r>
              <a:rPr sz="1400" b="1" dirty="0">
                <a:solidFill>
                  <a:schemeClr val="tx1"/>
                </a:solidFill>
                <a:latin typeface="Arial" panose="020B0604020202020204" pitchFamily="34" charset="0"/>
              </a:rPr>
              <a:t>(региональные бюджеты, бюджеты территориальных фондов ОМС)</a:t>
            </a:r>
          </a:p>
        </p:txBody>
      </p:sp>
      <p:sp>
        <p:nvSpPr>
          <p:cNvPr id="37909" name="Rectangle 21"/>
          <p:cNvSpPr/>
          <p:nvPr/>
        </p:nvSpPr>
        <p:spPr>
          <a:xfrm>
            <a:off x="6300788" y="5305425"/>
            <a:ext cx="2519362" cy="8540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/>
            <a:r>
              <a:rPr b="1" dirty="0">
                <a:solidFill>
                  <a:schemeClr val="tx1"/>
                </a:solidFill>
                <a:latin typeface="Arial" panose="020B0604020202020204" pitchFamily="34" charset="0"/>
              </a:rPr>
              <a:t>муниципальных образований</a:t>
            </a:r>
          </a:p>
          <a:p>
            <a:pPr algn="ctr"/>
            <a:r>
              <a:rPr sz="1400" b="1" dirty="0">
                <a:solidFill>
                  <a:schemeClr val="tx1"/>
                </a:solidFill>
                <a:latin typeface="Arial" panose="020B0604020202020204" pitchFamily="34" charset="0"/>
              </a:rPr>
              <a:t>(местные бюджеты)</a:t>
            </a:r>
          </a:p>
        </p:txBody>
      </p:sp>
      <p:sp>
        <p:nvSpPr>
          <p:cNvPr id="37910" name="Line 22"/>
          <p:cNvSpPr/>
          <p:nvPr/>
        </p:nvSpPr>
        <p:spPr>
          <a:xfrm>
            <a:off x="323850" y="692150"/>
            <a:ext cx="8496300" cy="0"/>
          </a:xfrm>
          <a:prstGeom prst="line">
            <a:avLst/>
          </a:prstGeom>
          <a:ln w="47625" cap="flat" cmpd="dbl">
            <a:solidFill>
              <a:schemeClr val="accent2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7911" name="Line 23"/>
          <p:cNvSpPr/>
          <p:nvPr/>
        </p:nvSpPr>
        <p:spPr>
          <a:xfrm>
            <a:off x="3203575" y="2565400"/>
            <a:ext cx="2592388" cy="0"/>
          </a:xfrm>
          <a:prstGeom prst="line">
            <a:avLst/>
          </a:prstGeom>
          <a:ln w="44450" cap="flat" cmpd="dbl">
            <a:solidFill>
              <a:schemeClr val="accent2"/>
            </a:solidFill>
            <a:prstDash val="solid"/>
            <a:headEnd type="none" w="med" len="med"/>
            <a:tailEnd type="none" w="med" len="med"/>
          </a:ln>
        </p:spPr>
      </p:sp>
      <p:pic>
        <p:nvPicPr>
          <p:cNvPr id="37892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5288" y="1268413"/>
            <a:ext cx="2035175" cy="22304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2290"/>
            <a:ext cx="8229600" cy="780415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/>
              <a:t/>
            </a:r>
            <a:br>
              <a:rPr lang="ru-RU" sz="4000" b="1" dirty="0"/>
            </a:br>
            <a:r>
              <a:rPr lang="ru-RU" sz="4000" b="1" dirty="0"/>
              <a:t/>
            </a:r>
            <a:br>
              <a:rPr lang="ru-RU" sz="4000" b="1" dirty="0"/>
            </a:br>
            <a:r>
              <a:rPr lang="ru-RU" sz="4000" b="1" dirty="0"/>
              <a:t/>
            </a:r>
            <a:br>
              <a:rPr lang="ru-RU" sz="4000" b="1" dirty="0"/>
            </a:br>
            <a:r>
              <a:rPr lang="ru-RU" sz="4000" b="1" dirty="0"/>
              <a:t/>
            </a:r>
            <a:br>
              <a:rPr lang="ru-RU" sz="4000" b="1" dirty="0"/>
            </a:br>
            <a:r>
              <a:rPr lang="ru-RU" sz="4000" b="1" dirty="0"/>
              <a:t/>
            </a:r>
            <a:br>
              <a:rPr lang="ru-RU" sz="4000" b="1" dirty="0"/>
            </a:br>
            <a:r>
              <a:rPr lang="ru-RU" sz="4000" b="1" dirty="0"/>
              <a:t/>
            </a:r>
            <a:br>
              <a:rPr lang="ru-RU" sz="4000" b="1" dirty="0"/>
            </a:br>
            <a:endParaRPr lang="ru-RU" sz="4000" dirty="0"/>
          </a:p>
        </p:txBody>
      </p:sp>
      <p:sp>
        <p:nvSpPr>
          <p:cNvPr id="6" name="Лента лицом вверх 5"/>
          <p:cNvSpPr/>
          <p:nvPr/>
        </p:nvSpPr>
        <p:spPr>
          <a:xfrm>
            <a:off x="683568" y="2564904"/>
            <a:ext cx="7704856" cy="1152128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Муниципальные программы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</a:rPr>
              <a:t>Мокробатайского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 сельского поселения</a:t>
            </a:r>
          </a:p>
        </p:txBody>
      </p:sp>
      <p:sp>
        <p:nvSpPr>
          <p:cNvPr id="7" name="Лента лицом вверх 6"/>
          <p:cNvSpPr/>
          <p:nvPr/>
        </p:nvSpPr>
        <p:spPr>
          <a:xfrm>
            <a:off x="683568" y="3861048"/>
            <a:ext cx="7632848" cy="1152128"/>
          </a:xfrm>
          <a:prstGeom prst="ribbon2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Прогноз социально-экономического развития </a:t>
            </a:r>
            <a:r>
              <a:rPr lang="ru-RU" b="1" dirty="0" err="1"/>
              <a:t>Мокробатайского</a:t>
            </a:r>
            <a:r>
              <a:rPr lang="ru-RU" b="1" dirty="0"/>
              <a:t> сельского поселения</a:t>
            </a:r>
          </a:p>
        </p:txBody>
      </p:sp>
      <p:sp>
        <p:nvSpPr>
          <p:cNvPr id="8" name="Лента лицом вверх 7"/>
          <p:cNvSpPr/>
          <p:nvPr/>
        </p:nvSpPr>
        <p:spPr>
          <a:xfrm>
            <a:off x="539552" y="5085184"/>
            <a:ext cx="8136904" cy="1260720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Основные направления бюджетной и налоговой политики на </a:t>
            </a:r>
            <a:r>
              <a:rPr lang="ru-RU" dirty="0" smtClean="0"/>
              <a:t>202</a:t>
            </a:r>
            <a:r>
              <a:rPr lang="en-US" dirty="0" smtClean="0"/>
              <a:t>5</a:t>
            </a:r>
            <a:r>
              <a:rPr lang="ru-RU" dirty="0" smtClean="0"/>
              <a:t>-202</a:t>
            </a:r>
            <a:r>
              <a:rPr lang="en-US" dirty="0" smtClean="0"/>
              <a:t>7</a:t>
            </a:r>
            <a:endParaRPr lang="ru-RU" dirty="0"/>
          </a:p>
          <a:p>
            <a:pPr algn="ctr"/>
            <a:r>
              <a:rPr lang="ru-RU" dirty="0"/>
              <a:t> годы</a:t>
            </a:r>
          </a:p>
        </p:txBody>
      </p:sp>
      <p:sp>
        <p:nvSpPr>
          <p:cNvPr id="15" name="Выноска со стрелкой вниз 14"/>
          <p:cNvSpPr/>
          <p:nvPr/>
        </p:nvSpPr>
        <p:spPr>
          <a:xfrm>
            <a:off x="1080135" y="884555"/>
            <a:ext cx="7056755" cy="1262380"/>
          </a:xfrm>
          <a:prstGeom prst="downArrowCallout">
            <a:avLst>
              <a:gd name="adj1" fmla="val 15909"/>
              <a:gd name="adj2" fmla="val 25000"/>
              <a:gd name="adj3" fmla="val 25000"/>
              <a:gd name="adj4" fmla="val 64977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ru-RU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Основа формирования бюджета Мокробатайского сельского поселения </a:t>
            </a:r>
            <a:r>
              <a:rPr lang="ru-RU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Кагальницкого района на </a:t>
            </a:r>
            <a:r>
              <a:rPr lang="ru-RU" b="1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202</a:t>
            </a:r>
            <a:r>
              <a:rPr lang="en-US" b="1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5</a:t>
            </a:r>
            <a:r>
              <a:rPr lang="ru-RU" b="1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год</a:t>
            </a:r>
            <a:r>
              <a:rPr lang="ru-RU" altLang="en-US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и на плановый период </a:t>
            </a:r>
            <a:r>
              <a:rPr lang="ru-RU" altLang="en-US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202</a:t>
            </a:r>
            <a:r>
              <a:rPr lang="en-US" altLang="en-US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6</a:t>
            </a:r>
            <a:r>
              <a:rPr lang="ru-RU" altLang="en-US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-202</a:t>
            </a:r>
            <a:r>
              <a:rPr lang="en-US" altLang="en-US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7</a:t>
            </a:r>
            <a:r>
              <a:rPr lang="ru-RU" altLang="en-US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годов</a:t>
            </a:r>
            <a:endParaRPr lang="ru-RU" altLang="en-US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sym typeface="+mn-e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4345"/>
            <a:ext cx="8229600" cy="1308735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en-US" sz="2700" dirty="0"/>
              <a:t>Проект бюджета на </a:t>
            </a:r>
            <a:r>
              <a:rPr lang="ru-RU" altLang="en-US" sz="2700" dirty="0" smtClean="0"/>
              <a:t>202</a:t>
            </a:r>
            <a:r>
              <a:rPr lang="en-US" altLang="en-US" sz="2700" dirty="0" smtClean="0"/>
              <a:t>5</a:t>
            </a:r>
            <a:r>
              <a:rPr lang="ru-RU" altLang="en-US" sz="2700" dirty="0" smtClean="0"/>
              <a:t> </a:t>
            </a:r>
            <a:r>
              <a:rPr lang="ru-RU" altLang="en-US" sz="2700" dirty="0"/>
              <a:t>год и на плановый период </a:t>
            </a:r>
            <a:r>
              <a:rPr lang="ru-RU" altLang="en-US" sz="2700" dirty="0" smtClean="0"/>
              <a:t>202</a:t>
            </a:r>
            <a:r>
              <a:rPr lang="en-US" altLang="en-US" sz="2700" dirty="0" smtClean="0"/>
              <a:t>6</a:t>
            </a:r>
            <a:r>
              <a:rPr lang="ru-RU" altLang="en-US" sz="2700" dirty="0" smtClean="0"/>
              <a:t> 202</a:t>
            </a:r>
            <a:r>
              <a:rPr lang="en-US" altLang="en-US" sz="2700" dirty="0" smtClean="0"/>
              <a:t>7</a:t>
            </a:r>
            <a:r>
              <a:rPr lang="ru-RU" altLang="en-US" sz="2700" dirty="0" smtClean="0"/>
              <a:t>годов </a:t>
            </a:r>
            <a:r>
              <a:rPr lang="ru-RU" altLang="en-US" sz="2700" dirty="0"/>
              <a:t>содержит</a:t>
            </a:r>
            <a:br>
              <a:rPr lang="ru-RU" altLang="en-US" sz="2700" dirty="0"/>
            </a:br>
            <a:r>
              <a:rPr lang="ru-RU" altLang="en-US" sz="2700" dirty="0"/>
              <a:t>Приоритетные пути реализации основных задач</a:t>
            </a:r>
            <a:r>
              <a:rPr lang="ru-RU" altLang="en-US" sz="2800" dirty="0"/>
              <a:t>:</a:t>
            </a:r>
          </a:p>
        </p:txBody>
      </p:sp>
      <p:pic>
        <p:nvPicPr>
          <p:cNvPr id="3" name="Схема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9632" y="2420888"/>
            <a:ext cx="6156863" cy="37671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4280"/>
            <a:ext cx="6347714" cy="1856120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en-US" sz="3200" dirty="0">
                <a:sym typeface="+mn-ea"/>
              </a:rPr>
              <a:t>ОСНОВНЫЕ НАПРАВЛЕНИЯ НАЛОГОВОЙ ПОЛИТИКИ МОКРОБАТАЙСКОГО СЕЛЬСКОГО ПОСЕЛЕНИЯ</a:t>
            </a:r>
            <a:endParaRPr lang="ru-RU" altLang="en-US" sz="3200" dirty="0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sz="half" idx="1"/>
          </p:nvPr>
        </p:nvSpPr>
        <p:spPr>
          <a:xfrm>
            <a:off x="2200275" y="1847215"/>
            <a:ext cx="1938655" cy="4434840"/>
          </a:xfrm>
        </p:spPr>
        <p:txBody>
          <a:bodyPr/>
          <a:lstStyle/>
          <a:p>
            <a:pPr marL="0" indent="0">
              <a:buNone/>
            </a:pPr>
            <a:endParaRPr lang="ru-RU" altLang="en-US"/>
          </a:p>
        </p:txBody>
      </p:sp>
      <p:pic>
        <p:nvPicPr>
          <p:cNvPr id="4" name="Замещающее содержимое -2147482603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46697" y="1930400"/>
            <a:ext cx="8650605" cy="485332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3370"/>
            <a:ext cx="8229600" cy="1642110"/>
          </a:xfrm>
        </p:spPr>
        <p:txBody>
          <a:bodyPr>
            <a:normAutofit/>
          </a:bodyPr>
          <a:lstStyle/>
          <a:p>
            <a:pPr algn="ctr"/>
            <a:r>
              <a:rPr sz="2000" b="1" dirty="0">
                <a:solidFill>
                  <a:schemeClr val="tx1"/>
                </a:solidFill>
                <a:sym typeface="+mn-ea"/>
              </a:rPr>
              <a:t>Основные параметры  бюджета </a:t>
            </a:r>
            <a:r>
              <a:rPr lang="ru-RU" sz="2000" b="1" dirty="0">
                <a:solidFill>
                  <a:schemeClr val="tx1"/>
                </a:solidFill>
                <a:sym typeface="+mn-ea"/>
              </a:rPr>
              <a:t>Мокробатайского</a:t>
            </a:r>
            <a:r>
              <a:rPr sz="2000" b="1" dirty="0">
                <a:solidFill>
                  <a:schemeClr val="tx1"/>
                </a:solidFill>
                <a:sym typeface="+mn-ea"/>
              </a:rPr>
              <a:t> сельского поселения </a:t>
            </a:r>
            <a:r>
              <a:rPr lang="ru-RU" sz="2000" b="1" dirty="0">
                <a:solidFill>
                  <a:schemeClr val="tx1"/>
                </a:solidFill>
                <a:sym typeface="+mn-ea"/>
              </a:rPr>
              <a:t>Кагальницкого</a:t>
            </a:r>
            <a:r>
              <a:rPr sz="2000" b="1" dirty="0">
                <a:solidFill>
                  <a:schemeClr val="tx1"/>
                </a:solidFill>
                <a:sym typeface="+mn-ea"/>
              </a:rPr>
              <a:t> района</a:t>
            </a:r>
            <a:br>
              <a:rPr sz="2000" b="1" dirty="0">
                <a:solidFill>
                  <a:schemeClr val="tx1"/>
                </a:solidFill>
                <a:sym typeface="+mn-ea"/>
              </a:rPr>
            </a:br>
            <a:r>
              <a:rPr sz="2000" b="1" dirty="0" err="1">
                <a:solidFill>
                  <a:schemeClr val="tx1"/>
                </a:solidFill>
                <a:sym typeface="+mn-ea"/>
              </a:rPr>
              <a:t>на</a:t>
            </a:r>
            <a:r>
              <a:rPr sz="2000" b="1" dirty="0">
                <a:solidFill>
                  <a:schemeClr val="tx1"/>
                </a:solidFill>
                <a:sym typeface="+mn-ea"/>
              </a:rPr>
              <a:t> 20</a:t>
            </a:r>
            <a:r>
              <a:rPr lang="ru-RU" sz="2000" b="1" dirty="0" smtClean="0">
                <a:solidFill>
                  <a:schemeClr val="tx1"/>
                </a:solidFill>
                <a:sym typeface="+mn-ea"/>
              </a:rPr>
              <a:t>2</a:t>
            </a:r>
            <a:r>
              <a:rPr lang="en-US" sz="2000" b="1" dirty="0" smtClean="0">
                <a:solidFill>
                  <a:schemeClr val="tx1"/>
                </a:solidFill>
                <a:sym typeface="+mn-ea"/>
              </a:rPr>
              <a:t>5</a:t>
            </a:r>
            <a:r>
              <a:rPr sz="2000" b="1" dirty="0" smtClean="0">
                <a:solidFill>
                  <a:schemeClr val="tx1"/>
                </a:solidFill>
                <a:sym typeface="+mn-ea"/>
              </a:rPr>
              <a:t> </a:t>
            </a:r>
            <a:r>
              <a:rPr sz="2000" b="1" dirty="0">
                <a:solidFill>
                  <a:schemeClr val="tx1"/>
                </a:solidFill>
                <a:sym typeface="+mn-ea"/>
              </a:rPr>
              <a:t>год и на плановый период 20</a:t>
            </a:r>
            <a:r>
              <a:rPr lang="ru-RU" sz="2000" b="1" dirty="0" smtClean="0">
                <a:solidFill>
                  <a:schemeClr val="tx1"/>
                </a:solidFill>
                <a:sym typeface="+mn-ea"/>
              </a:rPr>
              <a:t>2</a:t>
            </a:r>
            <a:r>
              <a:rPr lang="en-US" sz="2000" b="1" dirty="0" smtClean="0">
                <a:solidFill>
                  <a:schemeClr val="tx1"/>
                </a:solidFill>
                <a:sym typeface="+mn-ea"/>
              </a:rPr>
              <a:t>6</a:t>
            </a:r>
            <a:r>
              <a:rPr sz="2000" b="1" dirty="0" smtClean="0">
                <a:solidFill>
                  <a:schemeClr val="tx1"/>
                </a:solidFill>
                <a:sym typeface="+mn-ea"/>
              </a:rPr>
              <a:t> </a:t>
            </a:r>
            <a:r>
              <a:rPr sz="2000" b="1" dirty="0">
                <a:solidFill>
                  <a:schemeClr val="tx1"/>
                </a:solidFill>
                <a:sym typeface="+mn-ea"/>
              </a:rPr>
              <a:t>и </a:t>
            </a:r>
            <a:r>
              <a:rPr sz="2000" b="1" dirty="0" smtClean="0">
                <a:solidFill>
                  <a:schemeClr val="tx1"/>
                </a:solidFill>
                <a:sym typeface="+mn-ea"/>
              </a:rPr>
              <a:t>202</a:t>
            </a:r>
            <a:r>
              <a:rPr lang="en-US" sz="2000" b="1" dirty="0" smtClean="0">
                <a:solidFill>
                  <a:schemeClr val="tx1"/>
                </a:solidFill>
                <a:sym typeface="+mn-ea"/>
              </a:rPr>
              <a:t>7</a:t>
            </a:r>
            <a:r>
              <a:rPr lang="ru-RU" sz="2000" b="1" dirty="0" smtClean="0">
                <a:solidFill>
                  <a:schemeClr val="tx1"/>
                </a:solidFill>
                <a:sym typeface="+mn-ea"/>
              </a:rPr>
              <a:t> </a:t>
            </a:r>
            <a:r>
              <a:rPr sz="2000" b="1" dirty="0" err="1">
                <a:solidFill>
                  <a:schemeClr val="tx1"/>
                </a:solidFill>
                <a:sym typeface="+mn-ea"/>
              </a:rPr>
              <a:t>годов</a:t>
            </a:r>
            <a:r>
              <a:rPr lang="en-US" altLang="x-none" sz="2000" b="1" dirty="0">
                <a:solidFill>
                  <a:srgbClr val="17375E"/>
                </a:solidFill>
                <a:sym typeface="+mn-ea"/>
              </a:rPr>
              <a:t/>
            </a:r>
            <a:br>
              <a:rPr lang="en-US" altLang="x-none" sz="2000" b="1" dirty="0">
                <a:solidFill>
                  <a:srgbClr val="17375E"/>
                </a:solidFill>
                <a:sym typeface="+mn-ea"/>
              </a:rPr>
            </a:br>
            <a:r>
              <a:rPr sz="2000" b="1" dirty="0">
                <a:sym typeface="+mn-ea"/>
              </a:rPr>
              <a:t>(тыс. рублей)</a:t>
            </a:r>
            <a:r>
              <a:rPr sz="2000" dirty="0">
                <a:solidFill>
                  <a:srgbClr val="17375E"/>
                </a:solidFill>
              </a:rPr>
              <a:t/>
            </a:r>
            <a:br>
              <a:rPr sz="2000" dirty="0">
                <a:solidFill>
                  <a:srgbClr val="17375E"/>
                </a:solidFill>
              </a:rPr>
            </a:br>
            <a:endParaRPr lang="ru-RU" altLang="en-US" sz="2000" dirty="0"/>
          </a:p>
        </p:txBody>
      </p:sp>
      <p:graphicFrame>
        <p:nvGraphicFramePr>
          <p:cNvPr id="12291" name="Замещающее содержимое 1229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7545068"/>
              </p:ext>
            </p:extLst>
          </p:nvPr>
        </p:nvGraphicFramePr>
        <p:xfrm>
          <a:off x="457200" y="1686560"/>
          <a:ext cx="8229600" cy="5059045"/>
        </p:xfrm>
        <a:graphic>
          <a:graphicData uri="http://schemas.openxmlformats.org/drawingml/2006/table">
            <a:tbl>
              <a:tblPr/>
              <a:tblGrid>
                <a:gridCol w="33248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7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73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798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403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Clr>
                          <a:schemeClr val="accent1"/>
                        </a:buClr>
                        <a:buNone/>
                      </a:pPr>
                      <a:endParaRPr lang="ru-RU" altLang="en-US" sz="2400" b="1" dirty="0">
                        <a:solidFill>
                          <a:srgbClr val="FFFFFF"/>
                        </a:solidFill>
                        <a:latin typeface="Times New Roman" panose="02020603050405020304" charset="0"/>
                        <a:ea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Clr>
                          <a:schemeClr val="accent1"/>
                        </a:buClr>
                        <a:buNone/>
                      </a:pPr>
                      <a:r>
                        <a:rPr lang="ru-RU" sz="2400" b="1" dirty="0" smtClean="0">
                          <a:solidFill>
                            <a:srgbClr val="92D050"/>
                          </a:solidFill>
                          <a:latin typeface="Arial" panose="020B0604020202020204" pitchFamily="34" charset="0"/>
                          <a:cs typeface="Times New Roman" panose="02020603050405020304" charset="0"/>
                        </a:rPr>
                        <a:t>202</a:t>
                      </a:r>
                      <a:r>
                        <a:rPr lang="en-US" sz="2400" b="1" dirty="0" smtClean="0">
                          <a:solidFill>
                            <a:srgbClr val="92D050"/>
                          </a:solidFill>
                          <a:latin typeface="Arial" panose="020B0604020202020204" pitchFamily="34" charset="0"/>
                          <a:cs typeface="Times New Roman" panose="02020603050405020304" charset="0"/>
                        </a:rPr>
                        <a:t>5</a:t>
                      </a:r>
                      <a:endParaRPr lang="ru-RU" sz="2400" b="1" dirty="0">
                        <a:solidFill>
                          <a:srgbClr val="92D050"/>
                        </a:solidFill>
                        <a:latin typeface="Arial" panose="020B0604020202020204" pitchFamily="3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Clr>
                          <a:schemeClr val="accent1"/>
                        </a:buClr>
                        <a:buNone/>
                      </a:pPr>
                      <a:r>
                        <a:rPr sz="2400" b="1" dirty="0">
                          <a:solidFill>
                            <a:srgbClr val="92D050"/>
                          </a:solidFill>
                          <a:latin typeface="Arial" panose="020B0604020202020204" pitchFamily="34" charset="0"/>
                          <a:cs typeface="Times New Roman" panose="02020603050405020304" charset="0"/>
                        </a:rPr>
                        <a:t>20</a:t>
                      </a:r>
                      <a:r>
                        <a:rPr lang="ru-RU" sz="2400" b="1" dirty="0" smtClean="0">
                          <a:solidFill>
                            <a:srgbClr val="92D050"/>
                          </a:solidFill>
                          <a:latin typeface="Arial" panose="020B0604020202020204" pitchFamily="34" charset="0"/>
                          <a:cs typeface="Times New Roman" panose="02020603050405020304" charset="0"/>
                        </a:rPr>
                        <a:t>2</a:t>
                      </a:r>
                      <a:r>
                        <a:rPr lang="en-US" sz="2400" b="1" dirty="0" smtClean="0">
                          <a:solidFill>
                            <a:srgbClr val="92D050"/>
                          </a:solidFill>
                          <a:latin typeface="Arial" panose="020B0604020202020204" pitchFamily="34" charset="0"/>
                          <a:cs typeface="Times New Roman" panose="02020603050405020304" charset="0"/>
                        </a:rPr>
                        <a:t>6</a:t>
                      </a:r>
                      <a:endParaRPr lang="ru-RU" sz="2400" b="1" dirty="0">
                        <a:solidFill>
                          <a:srgbClr val="92D050"/>
                        </a:solidFill>
                        <a:latin typeface="Arial" panose="020B0604020202020204" pitchFamily="3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Clr>
                          <a:schemeClr val="accent1"/>
                        </a:buClr>
                        <a:buNone/>
                      </a:pPr>
                      <a:r>
                        <a:rPr sz="2400" b="1" dirty="0" smtClean="0">
                          <a:solidFill>
                            <a:srgbClr val="92D050"/>
                          </a:solidFill>
                          <a:latin typeface="Arial" panose="020B0604020202020204" pitchFamily="34" charset="0"/>
                          <a:cs typeface="Times New Roman" panose="02020603050405020304" charset="0"/>
                        </a:rPr>
                        <a:t>202</a:t>
                      </a:r>
                      <a:r>
                        <a:rPr lang="en-US" sz="2400" b="1" dirty="0" smtClean="0">
                          <a:solidFill>
                            <a:srgbClr val="92D050"/>
                          </a:solidFill>
                          <a:latin typeface="Arial" panose="020B0604020202020204" pitchFamily="34" charset="0"/>
                          <a:cs typeface="Times New Roman" panose="02020603050405020304" charset="0"/>
                        </a:rPr>
                        <a:t>7</a:t>
                      </a:r>
                      <a:endParaRPr lang="ru-RU" sz="2400" b="1" dirty="0">
                        <a:solidFill>
                          <a:srgbClr val="92D050"/>
                        </a:solidFill>
                        <a:latin typeface="Arial" panose="020B0604020202020204" pitchFamily="3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085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Clr>
                          <a:schemeClr val="accent1"/>
                        </a:buClr>
                        <a:buNone/>
                      </a:pPr>
                      <a:r>
                        <a:rPr lang="en-US" altLang="x-none" sz="2000" b="1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Times New Roman" panose="02020603050405020304" charset="0"/>
                        </a:rPr>
                        <a:t>I</a:t>
                      </a:r>
                      <a:r>
                        <a:rPr sz="2000" b="1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Times New Roman" panose="02020603050405020304" charset="0"/>
                        </a:rPr>
                        <a:t>. Доходы, всего</a:t>
                      </a:r>
                      <a:endParaRPr lang="ru-RU" altLang="en-US" sz="20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None/>
                      </a:pPr>
                      <a:r>
                        <a:rPr lang="en-US" sz="2000" b="1" i="0" u="none" kern="1200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Times New Roman" panose="02020603050405020304" charset="0"/>
                        </a:rPr>
                        <a:t>14153,3</a:t>
                      </a:r>
                      <a:endParaRPr lang="ru-RU" sz="2000" b="1" i="0" u="none" kern="1200" baseline="0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None/>
                      </a:pPr>
                      <a:r>
                        <a:rPr lang="en-US" sz="2000" b="1" i="0" u="none" kern="1200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Times New Roman" panose="02020603050405020304" charset="0"/>
                        </a:rPr>
                        <a:t>12855,1</a:t>
                      </a:r>
                      <a:endParaRPr lang="ru-RU" sz="2000" b="1" i="0" u="none" kern="1200" baseline="0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None/>
                      </a:pPr>
                      <a:r>
                        <a:rPr lang="en-US" sz="2000" b="1" i="0" u="none" kern="1200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Times New Roman" panose="02020603050405020304" charset="0"/>
                        </a:rPr>
                        <a:t>8426,8</a:t>
                      </a:r>
                      <a:endParaRPr lang="ru-RU" sz="2000" b="1" i="0" u="none" kern="1200" baseline="0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943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Clr>
                          <a:schemeClr val="accent1"/>
                        </a:buClr>
                        <a:buNone/>
                      </a:pPr>
                      <a:r>
                        <a:rPr sz="2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Times New Roman" panose="02020603050405020304" charset="0"/>
                        </a:rPr>
                        <a:t>из них:</a:t>
                      </a:r>
                      <a:endParaRPr lang="ru-RU" altLang="en-US" sz="20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Clr>
                          <a:schemeClr val="accent1"/>
                        </a:buClr>
                        <a:buNone/>
                      </a:pPr>
                      <a:endParaRPr lang="ru-RU" altLang="en-US" sz="2000" dirty="0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Clr>
                          <a:schemeClr val="accent1"/>
                        </a:buClr>
                        <a:buNone/>
                      </a:pPr>
                      <a:endParaRPr lang="ru-RU" altLang="en-US" sz="2000" dirty="0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Clr>
                          <a:schemeClr val="accent1"/>
                        </a:buClr>
                        <a:buNone/>
                      </a:pPr>
                      <a:endParaRPr lang="ru-RU" altLang="en-US" sz="2000" dirty="0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818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Clr>
                          <a:schemeClr val="accent1"/>
                        </a:buClr>
                        <a:buNone/>
                      </a:pPr>
                      <a:r>
                        <a:rPr sz="20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Times New Roman" panose="02020603050405020304" charset="0"/>
                        </a:rPr>
                        <a:t>Налоговые и неналоговые доходы</a:t>
                      </a:r>
                      <a:endParaRPr lang="ru-RU" altLang="en-US" sz="2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Clr>
                          <a:schemeClr val="accent1"/>
                        </a:buClr>
                        <a:buNone/>
                      </a:pPr>
                      <a:r>
                        <a:rPr lang="en-US" sz="20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Times New Roman" panose="02020603050405020304" charset="0"/>
                        </a:rPr>
                        <a:t>7351,5</a:t>
                      </a:r>
                      <a:endParaRPr lang="ru-RU" sz="2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Times New Roman" panose="02020603050405020304" charset="0"/>
                      </a:endParaRPr>
                    </a:p>
                    <a:p>
                      <a:pPr lvl="0" algn="ctr" eaLnBrk="1" hangingPunct="1">
                        <a:buClr>
                          <a:schemeClr val="accent1"/>
                        </a:buClr>
                        <a:buNone/>
                      </a:pPr>
                      <a:endParaRPr lang="ru-RU" sz="2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Clr>
                          <a:schemeClr val="accent1"/>
                        </a:buClr>
                        <a:buNone/>
                      </a:pPr>
                      <a:r>
                        <a:rPr lang="en-US" sz="20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Times New Roman" panose="02020603050405020304" charset="0"/>
                        </a:rPr>
                        <a:t>7404,7</a:t>
                      </a:r>
                      <a:endParaRPr lang="ru-RU" sz="2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Times New Roman" panose="02020603050405020304" charset="0"/>
                      </a:endParaRPr>
                    </a:p>
                    <a:p>
                      <a:pPr lvl="0" algn="ctr" eaLnBrk="1" hangingPunct="1">
                        <a:buClr>
                          <a:schemeClr val="accent1"/>
                        </a:buClr>
                        <a:buNone/>
                      </a:pPr>
                      <a:endParaRPr lang="ru-RU" sz="2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Clr>
                          <a:schemeClr val="accent1"/>
                        </a:buClr>
                        <a:buNone/>
                      </a:pPr>
                      <a:r>
                        <a:rPr lang="en-US" sz="20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Times New Roman" panose="02020603050405020304" charset="0"/>
                        </a:rPr>
                        <a:t>7694,5</a:t>
                      </a:r>
                      <a:endParaRPr lang="ru-RU" sz="2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Times New Roman" panose="02020603050405020304" charset="0"/>
                      </a:endParaRPr>
                    </a:p>
                    <a:p>
                      <a:pPr lvl="0" algn="ctr" eaLnBrk="1" hangingPunct="1">
                        <a:buClr>
                          <a:schemeClr val="accent1"/>
                        </a:buClr>
                        <a:buNone/>
                      </a:pPr>
                      <a:endParaRPr lang="ru-RU" sz="2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890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Clr>
                          <a:schemeClr val="accent1"/>
                        </a:buClr>
                        <a:buNone/>
                      </a:pPr>
                      <a:r>
                        <a:rPr sz="20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Times New Roman" panose="02020603050405020304" charset="0"/>
                        </a:rPr>
                        <a:t>Безвозмездные поступления</a:t>
                      </a:r>
                      <a:endParaRPr lang="ru-RU" altLang="en-US" sz="2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Clr>
                          <a:schemeClr val="accent1"/>
                        </a:buClr>
                        <a:buNone/>
                      </a:pPr>
                      <a:r>
                        <a:rPr lang="en-US" sz="20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Times New Roman" panose="02020603050405020304" charset="0"/>
                        </a:rPr>
                        <a:t>6801,8</a:t>
                      </a:r>
                      <a:endParaRPr lang="ru-RU" sz="2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Clr>
                          <a:schemeClr val="accent1"/>
                        </a:buClr>
                        <a:buNone/>
                      </a:pPr>
                      <a:r>
                        <a:rPr lang="en-US" sz="20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Times New Roman" panose="02020603050405020304" charset="0"/>
                        </a:rPr>
                        <a:t>5450,4</a:t>
                      </a:r>
                      <a:endParaRPr lang="ru-RU" sz="2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Clr>
                          <a:schemeClr val="accent1"/>
                        </a:buClr>
                        <a:buNone/>
                      </a:pPr>
                      <a:r>
                        <a:rPr lang="en-US" sz="20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Times New Roman" panose="02020603050405020304" charset="0"/>
                        </a:rPr>
                        <a:t>732,3</a:t>
                      </a:r>
                      <a:endParaRPr lang="ru-RU" sz="2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100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Clr>
                          <a:schemeClr val="accent1"/>
                        </a:buClr>
                        <a:buNone/>
                      </a:pPr>
                      <a:r>
                        <a:rPr lang="en-US" altLang="x-none" sz="2000" b="1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Times New Roman" panose="02020603050405020304" charset="0"/>
                        </a:rPr>
                        <a:t>II.</a:t>
                      </a:r>
                      <a:r>
                        <a:rPr sz="2000" b="1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Times New Roman" panose="02020603050405020304" charset="0"/>
                        </a:rPr>
                        <a:t> Расходы, всего</a:t>
                      </a:r>
                      <a:endParaRPr lang="ru-RU" altLang="en-US" sz="20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None/>
                      </a:pPr>
                      <a:r>
                        <a:rPr lang="en-US" sz="2000" b="1" i="0" u="none" kern="1200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Times New Roman" panose="02020603050405020304" charset="0"/>
                        </a:rPr>
                        <a:t>14153,3</a:t>
                      </a:r>
                      <a:endParaRPr lang="ru-RU" sz="2000" b="1" i="0" u="none" kern="1200" baseline="0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None/>
                      </a:pPr>
                      <a:r>
                        <a:rPr lang="en-US" sz="2000" b="1" i="0" u="none" kern="1200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Times New Roman" panose="02020603050405020304" charset="0"/>
                        </a:rPr>
                        <a:t>12855,1</a:t>
                      </a:r>
                      <a:endParaRPr lang="ru-RU" sz="2000" b="1" i="0" u="none" kern="1200" baseline="0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None/>
                      </a:pPr>
                      <a:r>
                        <a:rPr lang="en-US" sz="2000" b="1" i="0" u="none" kern="1200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Times New Roman" panose="02020603050405020304" charset="0"/>
                        </a:rPr>
                        <a:t>8426,8</a:t>
                      </a:r>
                      <a:endParaRPr lang="ru-RU" sz="2000" b="1" i="0" u="none" kern="1200" baseline="0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9659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Clr>
                          <a:schemeClr val="accent1"/>
                        </a:buClr>
                        <a:buNone/>
                      </a:pPr>
                      <a:r>
                        <a:rPr lang="en-US" altLang="x-none" sz="20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Times New Roman" panose="02020603050405020304" charset="0"/>
                        </a:rPr>
                        <a:t>III.</a:t>
                      </a:r>
                      <a:r>
                        <a:rPr sz="20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Times New Roman" panose="02020603050405020304" charset="0"/>
                        </a:rPr>
                        <a:t> Дефицит (-), профицит (+)</a:t>
                      </a:r>
                      <a:endParaRPr lang="ru-RU" altLang="en-US" sz="2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Clr>
                          <a:schemeClr val="accent1"/>
                        </a:buClr>
                        <a:buNone/>
                      </a:pPr>
                      <a:r>
                        <a:rPr lang="ru-RU" sz="20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Times New Roman" panose="02020603050405020304" charset="0"/>
                        </a:rPr>
                        <a:t>0,0</a:t>
                      </a:r>
                      <a:endParaRPr lang="ru-RU" sz="2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Clr>
                          <a:schemeClr val="accent1"/>
                        </a:buClr>
                        <a:buNone/>
                      </a:pPr>
                      <a:r>
                        <a:rPr lang="ru-RU" sz="20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Times New Roman" panose="02020603050405020304" charset="0"/>
                        </a:rPr>
                        <a:t>0,0</a:t>
                      </a:r>
                      <a:endParaRPr lang="ru-RU" sz="2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Clr>
                          <a:schemeClr val="accent1"/>
                        </a:buClr>
                        <a:buNone/>
                      </a:pPr>
                      <a:r>
                        <a:rPr lang="ru-RU" sz="20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Times New Roman" panose="02020603050405020304" charset="0"/>
                        </a:rPr>
                        <a:t>0,0</a:t>
                      </a:r>
                      <a:endParaRPr lang="ru-RU" sz="2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6995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Clr>
                          <a:schemeClr val="accent1"/>
                        </a:buClr>
                        <a:buNone/>
                      </a:pPr>
                      <a:r>
                        <a:rPr lang="en-US" altLang="x-none" sz="2000" b="1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Times New Roman" panose="02020603050405020304" charset="0"/>
                        </a:rPr>
                        <a:t>VI.</a:t>
                      </a:r>
                      <a:r>
                        <a:rPr sz="2000" b="1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Times New Roman" panose="02020603050405020304" charset="0"/>
                        </a:rPr>
                        <a:t> Источники финансирования</a:t>
                      </a:r>
                      <a:endParaRPr lang="ru-RU" altLang="en-US" sz="20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Clr>
                          <a:schemeClr val="accent1"/>
                        </a:buClr>
                        <a:buNone/>
                      </a:pPr>
                      <a:r>
                        <a:rPr lang="ru-RU" sz="20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Times New Roman" panose="02020603050405020304" charset="0"/>
                        </a:rPr>
                        <a:t>0,0</a:t>
                      </a:r>
                      <a:endParaRPr lang="ru-RU" sz="2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Clr>
                          <a:schemeClr val="accent1"/>
                        </a:buClr>
                        <a:buNone/>
                      </a:pPr>
                      <a:r>
                        <a:rPr lang="ru-RU" sz="20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Times New Roman" panose="02020603050405020304" charset="0"/>
                        </a:rPr>
                        <a:t>0,0</a:t>
                      </a:r>
                      <a:endParaRPr lang="ru-RU" sz="2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Clr>
                          <a:schemeClr val="accent1"/>
                        </a:buClr>
                        <a:buNone/>
                      </a:pPr>
                      <a:r>
                        <a:rPr lang="ru-RU" sz="20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Times New Roman" panose="02020603050405020304" charset="0"/>
                        </a:rPr>
                        <a:t>0,0</a:t>
                      </a:r>
                      <a:endParaRPr lang="ru-RU" sz="2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altLang="en-US" sz="3200" dirty="0"/>
              <a:t>ДОХОДЫ БЮДЖЕТА </a:t>
            </a:r>
            <a:br>
              <a:rPr lang="ru-RU" altLang="en-US" sz="3200" dirty="0"/>
            </a:br>
            <a:endParaRPr lang="ru-RU" altLang="en-US" sz="3200" dirty="0"/>
          </a:p>
        </p:txBody>
      </p:sp>
      <p:pic>
        <p:nvPicPr>
          <p:cNvPr id="3" name="Замещающее содержимое -214748260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1600" y="1878721"/>
            <a:ext cx="6554788" cy="245549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1962994" y="191282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altLang="en-US" dirty="0">
                <a:solidFill>
                  <a:schemeClr val="bg1"/>
                </a:solidFill>
              </a:rPr>
              <a:t>ПОСТУПАЮЩИЕ В БЮДЖЕТ ДЕНЕЖНЫЕ СРЕДСТВА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pull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altLang="en-US" sz="2700" dirty="0"/>
              <a:t>КРУПНЕЙШИЕ НАЛОГОПЛАТИЛЬЩИКИ </a:t>
            </a:r>
            <a:br>
              <a:rPr lang="ru-RU" altLang="en-US" sz="2700" dirty="0"/>
            </a:br>
            <a:r>
              <a:rPr lang="ru-RU" altLang="en-US" sz="2700" dirty="0"/>
              <a:t>МОКРОБАТАЙСКОГО СЕЛЬСКОГО ПОСЕЛЕНИЯ</a:t>
            </a: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-60325" y="1847215"/>
            <a:ext cx="8747125" cy="4389120"/>
          </a:xfrm>
        </p:spPr>
        <p:txBody>
          <a:bodyPr/>
          <a:lstStyle/>
          <a:p>
            <a:endParaRPr lang="ru-RU" altLang="en-US" sz="3200">
              <a:solidFill>
                <a:srgbClr val="7030A0"/>
              </a:solidFill>
            </a:endParaRPr>
          </a:p>
        </p:txBody>
      </p:sp>
      <p:graphicFrame>
        <p:nvGraphicFramePr>
          <p:cNvPr id="4" name="Таблица 3"/>
          <p:cNvGraphicFramePr/>
          <p:nvPr>
            <p:extLst>
              <p:ext uri="{D42A27DB-BD31-4B8C-83A1-F6EECF244321}">
                <p14:modId xmlns:p14="http://schemas.microsoft.com/office/powerpoint/2010/main" val="3972068011"/>
              </p:ext>
            </p:extLst>
          </p:nvPr>
        </p:nvGraphicFramePr>
        <p:xfrm>
          <a:off x="323528" y="838200"/>
          <a:ext cx="8363272" cy="37200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632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042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2800" dirty="0">
                          <a:solidFill>
                            <a:schemeClr val="bg1"/>
                          </a:solidFill>
                        </a:rPr>
                        <a:t>ООО «ГАЗЭНЕРГОСЕТЬ»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284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2800" dirty="0">
                          <a:solidFill>
                            <a:schemeClr val="tx1"/>
                          </a:solidFill>
                        </a:rPr>
                        <a:t>ООО «Пищекомбинат Донской»</a:t>
                      </a: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398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2800" dirty="0">
                          <a:solidFill>
                            <a:srgbClr val="7030A0"/>
                          </a:solidFill>
                          <a:sym typeface="+mn-ea"/>
                        </a:rPr>
                        <a:t>СПК «ВИШНЕВЫЙ»</a:t>
                      </a:r>
                    </a:p>
                    <a:p>
                      <a:pPr>
                        <a:buNone/>
                      </a:pPr>
                      <a:endParaRPr lang="ru-RU" altLang="en-US" sz="2800" dirty="0">
                        <a:solidFill>
                          <a:srgbClr val="7030A0"/>
                        </a:solidFill>
                        <a:sym typeface="+mn-ea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496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28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sym typeface="+mn-ea"/>
                        </a:rPr>
                        <a:t>АО «КАГАЛЬНИЦКИЙ МЯСОКОСТНЫЙ ЗАВОД»</a:t>
                      </a:r>
                    </a:p>
                    <a:p>
                      <a:pPr>
                        <a:buNone/>
                      </a:pPr>
                      <a:endParaRPr lang="ru-RU" altLang="en-US" sz="2800" b="0" dirty="0">
                        <a:solidFill>
                          <a:schemeClr val="bg2">
                            <a:lumMod val="10000"/>
                          </a:schemeClr>
                        </a:solidFill>
                        <a:sym typeface="+mn-ea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3983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ru-RU" altLang="en-US" sz="2800" dirty="0">
                        <a:solidFill>
                          <a:srgbClr val="7030A0"/>
                        </a:solidFill>
                        <a:sym typeface="+mn-ea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dissolve/>
  </p:transition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442</TotalTime>
  <Words>778</Words>
  <Application>Microsoft Office PowerPoint</Application>
  <PresentationFormat>Экран (4:3)</PresentationFormat>
  <Paragraphs>277</Paragraphs>
  <Slides>19</Slides>
  <Notes>3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9" baseType="lpstr">
      <vt:lpstr>Arial</vt:lpstr>
      <vt:lpstr>Arial Black</vt:lpstr>
      <vt:lpstr>Bookman Old Style</vt:lpstr>
      <vt:lpstr>Calibri</vt:lpstr>
      <vt:lpstr>Century Gothic</vt:lpstr>
      <vt:lpstr>Garamond</vt:lpstr>
      <vt:lpstr>Times New Roman</vt:lpstr>
      <vt:lpstr>Wingdings 3</vt:lpstr>
      <vt:lpstr>Сектор</vt:lpstr>
      <vt:lpstr>Chart</vt:lpstr>
      <vt:lpstr>Презентация PowerPoint</vt:lpstr>
      <vt:lpstr>Что такое бюджет?</vt:lpstr>
      <vt:lpstr>Какие бывают бюджеты?</vt:lpstr>
      <vt:lpstr>      </vt:lpstr>
      <vt:lpstr>Проект бюджета на 2025 год и на плановый период 2026 2027годов содержит Приоритетные пути реализации основных задач:</vt:lpstr>
      <vt:lpstr>ОСНОВНЫЕ НАПРАВЛЕНИЯ НАЛОГОВОЙ ПОЛИТИКИ МОКРОБАТАЙСКОГО СЕЛЬСКОГО ПОСЕЛЕНИЯ</vt:lpstr>
      <vt:lpstr>Основные параметры  бюджета Мокробатайского сельского поселения Кагальницкого района на 2025 год и на плановый период 2026 и 2027 годов (тыс. рублей) </vt:lpstr>
      <vt:lpstr>ДОХОДЫ БЮДЖЕТА  </vt:lpstr>
      <vt:lpstr>КРУПНЕЙШИЕ НАЛОГОПЛАТИЛЬЩИКИ  МОКРОБАТАЙСКОГО СЕЛЬСКОГО ПОСЕЛЕНИЯ</vt:lpstr>
      <vt:lpstr>ДИНАМИКА ПОСТУПЛЕНИЙ НАЛОГА НА ДОХОДЫ ФИЗИЧЕСКИХ ЛИЦ В БЮДЖЕТ  МОКРОБААЙСКОГО СЕЛЬСКОГО ПОСЕЛЕНИЯ КАГАЛЬНИЦКОГО РАЙОНА</vt:lpstr>
      <vt:lpstr>ДИНАМИКА ПОСТУПЛЕНИЙ ЕСХН  В БЮДЖЕТ  МОКРОБАТАЙСКОГО СЕЛЬСКОГО ПОСЕЛЕНИЯ КАГАЛЬНИЦКОГО РАЙОНА</vt:lpstr>
      <vt:lpstr>ДИНАМИКА ПОСТУПЛЕНИЙ Имущественных  налогов В БЮДЖЕТ  МОКРОБАТАЙСКОГО СЕЛЬСКОГО ПОСЕЛЕНИЯ КАГАЛЬНИЦКОГО РАЙОНА </vt:lpstr>
      <vt:lpstr>Безвозмездные поступления</vt:lpstr>
      <vt:lpstr>Расходы бюджета Мокробатайского сельского поселения Кагальницкого района в 2025 году 14153,3 тыс.рублей</vt:lpstr>
      <vt:lpstr>Доля муниципальных программ в общем объеме расходов, запланированных на реализацию муниципальных программ Мокробатайского сельского поселения в 2025 году </vt:lpstr>
      <vt:lpstr>МОКРОБАТАЙСКОЕ СЕЛЬСКОЕ ПОСЕЛЕНИЕ РАСХОДЫ 2025</vt:lpstr>
      <vt:lpstr>МОКРОБАТАЙСКОЕ СЕЛЬСКОЕ ПОСЕЛЕНИЕ РАСХОДЫ 2026</vt:lpstr>
      <vt:lpstr>МОКРОБАТАЙСКОЕ СЕЛЬСКОЕ ПОСЕЛЕНИЕ РАСХОДЫ 2027 </vt:lpstr>
      <vt:lpstr>Структура муниципального долга Мокробатайского сельского поселения на 2025-2029 годы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MXM</cp:lastModifiedBy>
  <cp:revision>1</cp:revision>
  <dcterms:created xsi:type="dcterms:W3CDTF">2016-01-31T19:30:00Z</dcterms:created>
  <dcterms:modified xsi:type="dcterms:W3CDTF">2024-12-01T01:03:34Z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1049-11.2.0.9144</vt:lpwstr>
  </property>
</Properties>
</file>