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784" r:id="rId1"/>
  </p:sldMasterIdLst>
  <p:notesMasterIdLst>
    <p:notesMasterId r:id="rId21"/>
  </p:notesMasterIdLst>
  <p:sldIdLst>
    <p:sldId id="268" r:id="rId2"/>
    <p:sldId id="284" r:id="rId3"/>
    <p:sldId id="283" r:id="rId4"/>
    <p:sldId id="266" r:id="rId5"/>
    <p:sldId id="261" r:id="rId6"/>
    <p:sldId id="273" r:id="rId7"/>
    <p:sldId id="270" r:id="rId8"/>
    <p:sldId id="274" r:id="rId9"/>
    <p:sldId id="275" r:id="rId10"/>
    <p:sldId id="300" r:id="rId11"/>
    <p:sldId id="302" r:id="rId12"/>
    <p:sldId id="303" r:id="rId13"/>
    <p:sldId id="278" r:id="rId14"/>
    <p:sldId id="292" r:id="rId15"/>
    <p:sldId id="330" r:id="rId16"/>
    <p:sldId id="313" r:id="rId17"/>
    <p:sldId id="312" r:id="rId18"/>
    <p:sldId id="311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9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ans" initials="F" lastIdx="1" clrIdx="0">
    <p:extLst>
      <p:ext uri="{19B8F6BF-5375-455C-9EA6-DF929625EA0E}">
        <p15:presenceInfo xmlns:p15="http://schemas.microsoft.com/office/powerpoint/2012/main" userId="Fin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628" autoAdjust="0"/>
  </p:normalViewPr>
  <p:slideViewPr>
    <p:cSldViewPr>
      <p:cViewPr varScale="1">
        <p:scale>
          <a:sx n="82" d="100"/>
          <a:sy n="82" d="100"/>
        </p:scale>
        <p:origin x="86" y="62"/>
      </p:cViewPr>
      <p:guideLst>
        <p:guide orient="horz" pos="2158"/>
        <p:guide pos="2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2199477950302E-3"/>
          <c:y val="6.0099503122862899E-2"/>
          <c:w val="0.98365160049457301"/>
          <c:h val="0.80592783505154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1859,7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33-4DE2-97EB-CBD3703BF03A}"/>
                </c:ext>
              </c:extLst>
            </c:dLbl>
            <c:dLbl>
              <c:idx val="1"/>
              <c:layout>
                <c:manualLayout>
                  <c:x val="2.0085189015631898E-2"/>
                  <c:y val="-0.3192658279900699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1930,4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33-4DE2-97EB-CBD3703BF03A}"/>
                </c:ext>
              </c:extLst>
            </c:dLbl>
            <c:dLbl>
              <c:idx val="2"/>
              <c:layout>
                <c:manualLayout>
                  <c:x val="2.88458436775977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2007,7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33-4DE2-97EB-CBD3703BF03A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2081.4</c:v>
                </c:pt>
                <c:pt idx="1">
                  <c:v>2226.3000000000002</c:v>
                </c:pt>
                <c:pt idx="2">
                  <c:v>2375.6999999999998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3-4DE2-97EB-CBD3703BF0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noMultiLvlLbl val="1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#,##0.0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50943396226415E-2"/>
          <c:y val="8.5910652920962206E-3"/>
          <c:w val="0.97720125786163503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209,1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16-44B0-BB78-774F683DC1CE}"/>
                </c:ext>
              </c:extLst>
            </c:dLbl>
            <c:dLbl>
              <c:idx val="1"/>
              <c:layout>
                <c:manualLayout>
                  <c:x val="-1.2465210716584976E-2"/>
                  <c:y val="-0.329001948210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8553459119494"/>
                      <c:h val="8.1858646535162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16-44B0-BB78-774F683DC1CE}"/>
                </c:ext>
              </c:extLst>
            </c:dLbl>
            <c:dLbl>
              <c:idx val="2"/>
              <c:layout>
                <c:manualLayout>
                  <c:x val="2.69975287247298E-2"/>
                  <c:y val="-0.40069166374895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226,2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16-44B0-BB78-774F683DC1CE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421.8</c:v>
                </c:pt>
                <c:pt idx="1">
                  <c:v>438.7</c:v>
                </c:pt>
                <c:pt idx="2">
                  <c:v>456.2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6-44B0-BB78-774F683DC1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rnd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505154639175258E-2"/>
          <c:w val="0.985534591194969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959936611697125E-3"/>
                  <c:y val="-0.39343087912979952"/>
                </c:manualLayout>
              </c:layout>
              <c:tx>
                <c:rich>
                  <a:bodyPr/>
                  <a:lstStyle/>
                  <a:p>
                    <a:fld id="{E31897C5-0C22-401C-BCE1-3FB510A3E7E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4088050314465"/>
                      <c:h val="6.75402043816687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84-4A88-9092-BB789736BF2D}"/>
                </c:ext>
              </c:extLst>
            </c:dLbl>
            <c:dLbl>
              <c:idx val="1"/>
              <c:layout>
                <c:manualLayout>
                  <c:x val="4.3619075917397119E-3"/>
                  <c:y val="-0.40231282301052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84-4A88-9092-BB789736BF2D}"/>
                </c:ext>
              </c:extLst>
            </c:dLbl>
            <c:dLbl>
              <c:idx val="2"/>
              <c:layout>
                <c:manualLayout>
                  <c:x val="2.69975287247297E-2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84-4A88-9092-BB789736BF2D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2855.1</c:v>
                </c:pt>
                <c:pt idx="1">
                  <c:v>2855.1</c:v>
                </c:pt>
                <c:pt idx="2">
                  <c:v>2855.1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4-4A88-9092-BB789736B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5T14:59:25.566" idx="1">
    <p:pos x="5472" y="12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731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434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037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797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122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5649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02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81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4136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794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50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0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049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532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803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435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023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418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53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ПРОЕКТ </a:t>
            </a:r>
            <a:r>
              <a:rPr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БЮДЖЕТ </a:t>
            </a:r>
            <a:r>
              <a:rPr lang="ru-RU"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А</a:t>
            </a:r>
            <a:r>
              <a:rPr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РАЙОНА НА 20</a:t>
            </a:r>
            <a:r>
              <a:rPr lang="ru-RU"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ru-RU"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4 </a:t>
            </a:r>
            <a:r>
              <a:rPr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ГОД </a:t>
            </a:r>
            <a:r>
              <a:rPr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И  НА ПЛАНОВЫЙ ПЕРИОД 20</a:t>
            </a:r>
            <a:r>
              <a:rPr lang="ru-RU"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25</a:t>
            </a:r>
            <a:r>
              <a:rPr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– </a:t>
            </a:r>
            <a:r>
              <a:rPr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202</a:t>
            </a:r>
            <a:r>
              <a:rPr lang="ru-RU"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6</a:t>
            </a:r>
            <a:r>
              <a:rPr sz="4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6" y="243780"/>
            <a:ext cx="6554867" cy="1524000"/>
          </a:xfrm>
        </p:spPr>
        <p:txBody>
          <a:bodyPr>
            <a:noAutofit/>
          </a:bodyPr>
          <a:lstStyle/>
          <a:p>
            <a:pPr algn="ctr"/>
            <a:r>
              <a:rPr lang="ru-RU" altLang="en-US" sz="2400" dirty="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G_2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542" y="277177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499886"/>
              </p:ext>
            </p:extLst>
          </p:nvPr>
        </p:nvGraphicFramePr>
        <p:xfrm>
          <a:off x="4064635" y="1920240"/>
          <a:ext cx="4622165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857730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9886880"/>
              </p:ext>
            </p:extLst>
          </p:nvPr>
        </p:nvGraphicFramePr>
        <p:xfrm>
          <a:off x="4572000" y="548680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56860" y="60610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0" algn="ctr"/>
            <a:endParaRPr lang="ru-RU" altLang="en-US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27" y="332656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dirty="0">
                <a:sym typeface="+mn-ea"/>
              </a:rPr>
              <a:t>ДИНАМИКА ПОСТУПЛЕНИЙ </a:t>
            </a:r>
            <a:r>
              <a:rPr lang="ru-RU" altLang="en-US" sz="2000" dirty="0" smtClean="0">
                <a:sym typeface="+mn-ea"/>
              </a:rPr>
              <a:t>Имущественных </a:t>
            </a:r>
            <a:r>
              <a:rPr lang="en-US" altLang="en-US" sz="2000" dirty="0" smtClean="0">
                <a:sym typeface="+mn-ea"/>
              </a:rPr>
              <a:t> </a:t>
            </a:r>
            <a:r>
              <a:rPr lang="ru-RU" altLang="en-US" sz="2000" dirty="0" smtClean="0">
                <a:sym typeface="+mn-ea"/>
              </a:rPr>
              <a:t>налогов </a:t>
            </a:r>
            <a:r>
              <a:rPr lang="ru-RU" altLang="en-US" sz="2000" dirty="0">
                <a:sym typeface="+mn-ea"/>
              </a:rPr>
              <a:t>В БЮДЖЕТ  МОКРОБАТАЙСКОГО СЕЛЬСКОГО ПОСЕЛЕНИЯ КАГАЛЬНИЦКОГО РАЙОНА</a:t>
            </a:r>
            <a:r>
              <a:rPr lang="ru-RU" altLang="en-US" sz="2000" dirty="0"/>
              <a:t/>
            </a:r>
            <a:br>
              <a:rPr lang="ru-RU" altLang="en-US" sz="2000" dirty="0"/>
            </a:br>
            <a:endParaRPr lang="ru-RU" altLang="en-US" sz="2000" dirty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9330558"/>
              </p:ext>
            </p:extLst>
          </p:nvPr>
        </p:nvGraphicFramePr>
        <p:xfrm>
          <a:off x="4499992" y="154114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000"/>
              <a:t>Безвозмездные поступления</a:t>
            </a:r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2172491287"/>
              </p:ext>
            </p:extLst>
          </p:nvPr>
        </p:nvGraphicFramePr>
        <p:xfrm>
          <a:off x="446088" y="1295400"/>
          <a:ext cx="8359775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hart" r:id="rId3" imgW="11346198" imgH="6591191" progId="Excel.Chart.8">
                  <p:embed/>
                </p:oleObj>
              </mc:Choice>
              <mc:Fallback>
                <p:oleObj name="Chart" r:id="rId3" imgW="11346198" imgH="6591191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1295400"/>
                        <a:ext cx="8359775" cy="4702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39750" y="392605"/>
            <a:ext cx="8204200" cy="967740"/>
          </a:xfrm>
        </p:spPr>
        <p:txBody>
          <a:bodyPr>
            <a:normAutofit fontScale="90000"/>
          </a:bodyPr>
          <a:lstStyle/>
          <a:p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Мокробатайского сельского поселения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Кагальницкого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района в </a:t>
            </a:r>
            <a:r>
              <a:rPr lang="ru-RU" altLang="en-US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2024 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году </a:t>
            </a:r>
            <a:r>
              <a:rPr lang="ru-RU" altLang="en-US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12961,2 </a:t>
            </a:r>
            <a:r>
              <a:rPr lang="ru-RU" altLang="en-US" sz="280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тыс.рублей</a:t>
            </a:r>
            <a:endParaRPr lang="ru-RU" altLang="en-US" sz="28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9915865"/>
              </p:ext>
            </p:extLst>
          </p:nvPr>
        </p:nvGraphicFramePr>
        <p:xfrm>
          <a:off x="812800" y="2065338"/>
          <a:ext cx="7789863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hart" r:id="rId3" imgW="10637469" imgH="5859671" progId="Excel.Chart.8">
                  <p:embed/>
                </p:oleObj>
              </mc:Choice>
              <mc:Fallback>
                <p:oleObj name="Chart" r:id="rId3" imgW="10637469" imgH="5859671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812800" y="2065338"/>
                        <a:ext cx="7789863" cy="4335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741760"/>
          </a:xfrm>
        </p:spPr>
        <p:txBody>
          <a:bodyPr>
            <a:noAutofit/>
          </a:bodyPr>
          <a:lstStyle/>
          <a:p>
            <a:pPr algn="ctr"/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Мокробатайского сельского поселения в </a:t>
            </a:r>
            <a:r>
              <a:rPr lang="ru-RU" alt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2024 </a:t>
            </a:r>
            <a:r>
              <a:rPr lang="ru-RU" alt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году</a:t>
            </a:r>
            <a: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lstStyle/>
          <a:p>
            <a:pPr marL="0" indent="0">
              <a:buNone/>
            </a:pPr>
            <a:endParaRPr lang="ru-RU" altLang="en-US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81645" y="1913394"/>
            <a:ext cx="2583180" cy="1480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Энергосбережение  и повышение энергетической  </a:t>
            </a:r>
            <a:r>
              <a:rPr lang="en-US" b="1" dirty="0" smtClean="0"/>
              <a:t>0,2</a:t>
            </a:r>
            <a:r>
              <a:rPr lang="ru-RU" altLang="en-US" dirty="0" smtClean="0"/>
              <a:t>%</a:t>
            </a:r>
            <a:endParaRPr lang="ru-RU" alt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14801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</a:p>
          <a:p>
            <a:pPr algn="ctr"/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3,3</a:t>
            </a:r>
            <a:r>
              <a:rPr lang="ru-RU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1065" y="1920875"/>
            <a:ext cx="3035935" cy="1479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Благоустройство</a:t>
            </a:r>
          </a:p>
          <a:p>
            <a:pPr algn="ctr"/>
            <a:r>
              <a:rPr lang="en-US" altLang="en-US" dirty="0" smtClean="0"/>
              <a:t>4,6</a:t>
            </a:r>
            <a:r>
              <a:rPr lang="ru-RU" altLang="en-US" dirty="0" smtClean="0"/>
              <a:t>%</a:t>
            </a:r>
            <a:endParaRPr lang="ru-RU" alt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0820" y="3653155"/>
            <a:ext cx="2989580" cy="1824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Информационное общество</a:t>
            </a:r>
          </a:p>
          <a:p>
            <a:pPr algn="ctr"/>
            <a:r>
              <a:rPr lang="en-US" altLang="en-US" dirty="0" smtClean="0"/>
              <a:t>0,6</a:t>
            </a:r>
            <a:r>
              <a:rPr lang="ru-RU" altLang="en-US" dirty="0" smtClean="0"/>
              <a:t>%</a:t>
            </a:r>
            <a:endParaRPr lang="ru-RU" alt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6775" y="3695065"/>
            <a:ext cx="2491105" cy="1282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FF0000"/>
                </a:solidFill>
              </a:rPr>
              <a:t>Развитие культуры</a:t>
            </a:r>
          </a:p>
          <a:p>
            <a:pPr algn="ctr"/>
            <a:r>
              <a:rPr lang="en-US" altLang="en-US" dirty="0" smtClean="0">
                <a:solidFill>
                  <a:srgbClr val="FF0000"/>
                </a:solidFill>
              </a:rPr>
              <a:t>26,2</a:t>
            </a:r>
            <a:r>
              <a:rPr lang="ru-RU" altLang="en-US" dirty="0" smtClean="0">
                <a:solidFill>
                  <a:srgbClr val="FF0000"/>
                </a:solidFill>
              </a:rPr>
              <a:t>%</a:t>
            </a:r>
            <a:endParaRPr lang="ru-RU" altLang="en-US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635" y="3507740"/>
            <a:ext cx="2920365" cy="91440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0,1</a:t>
            </a:r>
            <a:r>
              <a:rPr lang="ru-RU" altLang="en-US" dirty="0" smtClean="0">
                <a:solidFill>
                  <a:srgbClr val="00B050"/>
                </a:solidFill>
              </a:rPr>
              <a:t>%</a:t>
            </a:r>
            <a:endParaRPr lang="ru-RU" altLang="en-US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5713730"/>
            <a:ext cx="2990215" cy="107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Обеспечение </a:t>
            </a:r>
            <a:r>
              <a:rPr lang="ru-RU" altLang="en-US" dirty="0" err="1"/>
              <a:t>общественногопорядка</a:t>
            </a:r>
            <a:endParaRPr lang="ru-RU" altLang="en-US" dirty="0"/>
          </a:p>
          <a:p>
            <a:pPr algn="ctr"/>
            <a:r>
              <a:rPr lang="ru-RU" altLang="en-US" dirty="0" smtClean="0"/>
              <a:t>0,</a:t>
            </a:r>
            <a:r>
              <a:rPr lang="en-US" altLang="en-US" dirty="0" smtClean="0"/>
              <a:t>6</a:t>
            </a:r>
            <a:r>
              <a:rPr lang="ru-RU" altLang="en-US" dirty="0" smtClean="0"/>
              <a:t>%</a:t>
            </a:r>
            <a:endParaRPr lang="ru-RU" alt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5273040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Использование и охрана земель</a:t>
            </a:r>
          </a:p>
          <a:p>
            <a:pPr algn="ctr"/>
            <a:r>
              <a:rPr lang="ru-RU" altLang="en-US" dirty="0"/>
              <a:t>0,00%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7270" y="4528820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 dirty="0"/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en-US" altLang="en-US" sz="1600" dirty="0" smtClean="0"/>
              <a:t>60,7</a:t>
            </a:r>
            <a:r>
              <a:rPr lang="ru-RU" altLang="en-US" sz="1600" dirty="0" smtClean="0"/>
              <a:t>%</a:t>
            </a:r>
            <a:endParaRPr lang="ru-RU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</a:t>
            </a:r>
            <a:r>
              <a:rPr lang="ru-RU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ПОСЕЛЕНИЕ</a:t>
            </a:r>
            <a:r>
              <a:rPr 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</a:t>
            </a:r>
            <a:r>
              <a:rPr 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2024</a:t>
            </a:r>
            <a:endParaRPr lang="ru-RU" sz="2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 НА 2021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024228"/>
              </p:ext>
            </p:extLst>
          </p:nvPr>
        </p:nvGraphicFramePr>
        <p:xfrm>
          <a:off x="107504" y="1437640"/>
          <a:ext cx="8689151" cy="51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41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7985,1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317,3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ТЫС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390,3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6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620,1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ТЫС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. 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ru-RU" b="1" dirty="0" smtClean="0"/>
                        <a:t>,0 </a:t>
                      </a:r>
                      <a:r>
                        <a:rPr lang="ru-RU" b="1" dirty="0"/>
                        <a:t>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3418,2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ТЫС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220,2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216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  <a:r>
              <a:rPr 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</a:t>
            </a:r>
            <a:r>
              <a:rPr 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2025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2022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28276"/>
              </p:ext>
            </p:extLst>
          </p:nvPr>
        </p:nvGraphicFramePr>
        <p:xfrm>
          <a:off x="0" y="1196752"/>
          <a:ext cx="9144000" cy="462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82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8247,6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328,2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234,0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2536,8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220,2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  <a:r>
              <a:rPr 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</a:t>
            </a:r>
            <a:r>
              <a:rPr 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2026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2023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00774"/>
              </p:ext>
            </p:extLst>
          </p:nvPr>
        </p:nvGraphicFramePr>
        <p:xfrm>
          <a:off x="0" y="1862455"/>
          <a:ext cx="9144000" cy="499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09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8967,9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5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245,7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1442,7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220,2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400" dirty="0"/>
              <a:t>Структура муниципального долга Мокробатайского сельского поселения на </a:t>
            </a:r>
            <a:r>
              <a:rPr lang="ru-RU" altLang="en-US" sz="2400" dirty="0" smtClean="0"/>
              <a:t>202</a:t>
            </a:r>
            <a:r>
              <a:rPr lang="en-US" altLang="en-US" sz="2400" dirty="0" smtClean="0"/>
              <a:t>4</a:t>
            </a:r>
            <a:r>
              <a:rPr lang="ru-RU" altLang="en-US" sz="2400" dirty="0" smtClean="0"/>
              <a:t>-202</a:t>
            </a:r>
            <a:r>
              <a:rPr lang="en-US" altLang="en-US" sz="2400" dirty="0" smtClean="0"/>
              <a:t>6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годы</a:t>
            </a:r>
          </a:p>
        </p:txBody>
      </p:sp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8546357"/>
              </p:ext>
            </p:extLst>
          </p:nvPr>
        </p:nvGraphicFramePr>
        <p:xfrm>
          <a:off x="379730" y="1920240"/>
          <a:ext cx="8589645" cy="45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вида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долгового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обязательства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endParaRPr lang="ru-RU" altLang="en-US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en-US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23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en-US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24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en-US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25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01.01.202</a:t>
                      </a:r>
                      <a:r>
                        <a:rPr lang="en-US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6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en-US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27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 dirty="0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 dirty="0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3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</a:p>
        </p:txBody>
      </p:sp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4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12" y="3601290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/>
          <p:nvPr/>
        </p:nvSpPr>
        <p:spPr>
          <a:xfrm>
            <a:off x="3444355" y="5095875"/>
            <a:ext cx="2276475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</a:t>
            </a:r>
            <a:r>
              <a:rPr lang="ru-RU" b="1" dirty="0" err="1"/>
              <a:t>Мокробатайского</a:t>
            </a:r>
            <a:r>
              <a:rPr lang="ru-RU" b="1" dirty="0"/>
              <a:t> сельского поселения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бюджетной и налоговой политики на </a:t>
            </a:r>
            <a:r>
              <a:rPr lang="ru-RU" dirty="0" smtClean="0"/>
              <a:t>2024-2026</a:t>
            </a:r>
            <a:endParaRPr lang="ru-RU" dirty="0"/>
          </a:p>
          <a:p>
            <a:pPr algn="ctr"/>
            <a:r>
              <a:rPr lang="ru-RU" dirty="0"/>
              <a:t> годы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971600" y="908720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Основа формирования бюджета Мокробатайского сельского поселения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Кагальницкого района на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 на плановый период </a:t>
            </a:r>
            <a:r>
              <a:rPr lang="ru-RU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2025-2026годов</a:t>
            </a:r>
            <a:endParaRPr lang="ru-RU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Проект бюджета на </a:t>
            </a:r>
            <a:r>
              <a:rPr lang="ru-RU" altLang="en-US" sz="2700" dirty="0" smtClean="0"/>
              <a:t>202</a:t>
            </a:r>
            <a:r>
              <a:rPr lang="ru-RU" altLang="en-US" sz="2700" dirty="0"/>
              <a:t>4</a:t>
            </a:r>
            <a:r>
              <a:rPr lang="ru-RU" altLang="en-US" sz="2700" dirty="0" smtClean="0"/>
              <a:t> </a:t>
            </a:r>
            <a:r>
              <a:rPr lang="ru-RU" altLang="en-US" sz="2700" dirty="0"/>
              <a:t>год и на плановый период </a:t>
            </a:r>
            <a:r>
              <a:rPr lang="ru-RU" altLang="en-US" sz="2700" dirty="0" smtClean="0"/>
              <a:t>2025 2026годов </a:t>
            </a:r>
            <a:r>
              <a:rPr lang="ru-RU" altLang="en-US" sz="2700" dirty="0"/>
              <a:t>содержит</a:t>
            </a:r>
            <a:br>
              <a:rPr lang="ru-RU" altLang="en-US" sz="2700" dirty="0"/>
            </a:br>
            <a:r>
              <a:rPr lang="ru-RU" altLang="en-US" sz="2700" dirty="0"/>
              <a:t>Приоритетные пути реализации основных задач</a:t>
            </a:r>
            <a:r>
              <a:rPr lang="ru-RU" altLang="en-US" sz="2800" dirty="0"/>
              <a:t>:</a:t>
            </a:r>
          </a:p>
        </p:txBody>
      </p:sp>
      <p:pic>
        <p:nvPicPr>
          <p:cNvPr id="3" name="Схема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420888"/>
            <a:ext cx="6156863" cy="3767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280"/>
            <a:ext cx="6347714" cy="1856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697" y="1930400"/>
            <a:ext cx="8650605" cy="485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solidFill>
                  <a:schemeClr val="tx1"/>
                </a:solidFill>
                <a:sym typeface="+mn-ea"/>
              </a:rPr>
              <a:t>Основные параметры  бюджета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района</a:t>
            </a:r>
            <a:br>
              <a:rPr sz="2000" b="1" dirty="0">
                <a:solidFill>
                  <a:schemeClr val="tx1"/>
                </a:solidFill>
                <a:sym typeface="+mn-ea"/>
              </a:rPr>
            </a:br>
            <a:r>
              <a:rPr sz="2000" b="1" dirty="0" err="1">
                <a:solidFill>
                  <a:schemeClr val="tx1"/>
                </a:solidFill>
                <a:sym typeface="+mn-ea"/>
              </a:rPr>
              <a:t>на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20</a:t>
            </a:r>
            <a:r>
              <a:rPr lang="ru-RU" sz="2000" b="1" dirty="0" smtClean="0">
                <a:solidFill>
                  <a:schemeClr val="tx1"/>
                </a:solidFill>
                <a:sym typeface="+mn-ea"/>
              </a:rPr>
              <a:t>24</a:t>
            </a:r>
            <a:r>
              <a:rPr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sym typeface="+mn-ea"/>
              </a:rPr>
              <a:t>25</a:t>
            </a:r>
            <a:r>
              <a:rPr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и </a:t>
            </a:r>
            <a:r>
              <a:rPr sz="2000" b="1" dirty="0" smtClean="0">
                <a:solidFill>
                  <a:schemeClr val="tx1"/>
                </a:solidFill>
                <a:sym typeface="+mn-ea"/>
              </a:rPr>
              <a:t>202</a:t>
            </a:r>
            <a:r>
              <a:rPr lang="ru-RU" sz="2000" b="1" dirty="0" smtClean="0">
                <a:solidFill>
                  <a:schemeClr val="tx1"/>
                </a:solidFill>
                <a:sym typeface="+mn-ea"/>
              </a:rPr>
              <a:t>6 </a:t>
            </a:r>
            <a:r>
              <a:rPr sz="2000" b="1" dirty="0" err="1">
                <a:solidFill>
                  <a:schemeClr val="tx1"/>
                </a:solidFill>
                <a:sym typeface="+mn-ea"/>
              </a:rPr>
              <a:t>годов</a:t>
            </a:r>
            <a:r>
              <a:rPr lang="en-US" altLang="x-none" sz="2000" b="1" dirty="0">
                <a:solidFill>
                  <a:srgbClr val="17375E"/>
                </a:solidFill>
                <a:sym typeface="+mn-ea"/>
              </a:rPr>
              <a:t/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r>
              <a:rPr sz="2000" dirty="0">
                <a:solidFill>
                  <a:srgbClr val="17375E"/>
                </a:solidFill>
              </a:rPr>
              <a:t/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 dirty="0"/>
          </a:p>
        </p:txBody>
      </p:sp>
      <p:graphicFrame>
        <p:nvGraphicFramePr>
          <p:cNvPr id="12291" name="Замещающее содержимое 122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456745"/>
              </p:ext>
            </p:extLst>
          </p:nvPr>
        </p:nvGraphicFramePr>
        <p:xfrm>
          <a:off x="457200" y="1686560"/>
          <a:ext cx="8229600" cy="5059045"/>
        </p:xfrm>
        <a:graphic>
          <a:graphicData uri="http://schemas.openxmlformats.org/drawingml/2006/table">
            <a:tbl>
              <a:tblPr/>
              <a:tblGrid>
                <a:gridCol w="33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2024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25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6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12961,2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11566,8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10876,5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5651,4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5825,0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6004,2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7309,8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5741,8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4872,3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12961,2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11566,8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10876,5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ДОХОДЫ БЮДЖЕТА </a:t>
            </a:r>
            <a:br>
              <a:rPr lang="ru-RU" altLang="en-US" sz="3200" dirty="0"/>
            </a:br>
            <a:endParaRPr lang="ru-RU" altLang="en-US" sz="3200" dirty="0"/>
          </a:p>
        </p:txBody>
      </p:sp>
      <p:pic>
        <p:nvPicPr>
          <p:cNvPr id="3" name="Замещающее содержимое -21474826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78721"/>
            <a:ext cx="6554788" cy="24554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62994" y="19128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ПОСТУПАЮЩИЕ В БЮДЖЕТ ДЕНЕЖНЫЕ СРЕДСТВА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КРУПНЕЙШИЕ НАЛОГОПЛАТИЛЬЩИКИ </a:t>
            </a:r>
            <a:br>
              <a:rPr lang="ru-RU" altLang="en-US" sz="2700" dirty="0"/>
            </a:br>
            <a:r>
              <a:rPr lang="ru-RU" altLang="en-US" sz="2700" dirty="0"/>
              <a:t>МОКРОБАТАЙСКОГО СЕЛЬСКОГО ПОСЕЛЕНИЯ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lstStyle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>
            <p:extLst>
              <p:ext uri="{D42A27DB-BD31-4B8C-83A1-F6EECF244321}">
                <p14:modId xmlns:p14="http://schemas.microsoft.com/office/powerpoint/2010/main" val="3972068011"/>
              </p:ext>
            </p:extLst>
          </p:nvPr>
        </p:nvGraphicFramePr>
        <p:xfrm>
          <a:off x="323528" y="838200"/>
          <a:ext cx="8363272" cy="372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bg1"/>
                          </a:solidFill>
                        </a:rPr>
                        <a:t>ООО «ГАЗЭНЕРГОСЕТЬ»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tx1"/>
                          </a:solidFill>
                        </a:rPr>
                        <a:t>ООО «Пищекомбинат Донской»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</a:p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</a:p>
                    <a:p>
                      <a:pPr>
                        <a:buNone/>
                      </a:pPr>
                      <a:endParaRPr lang="ru-RU" alt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455</TotalTime>
  <Words>772</Words>
  <Application>Microsoft Office PowerPoint</Application>
  <PresentationFormat>Экран (4:3)</PresentationFormat>
  <Paragraphs>284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Century Gothic</vt:lpstr>
      <vt:lpstr>Garamond</vt:lpstr>
      <vt:lpstr>Times New Roman</vt:lpstr>
      <vt:lpstr>Wingdings 3</vt:lpstr>
      <vt:lpstr>Сектор</vt:lpstr>
      <vt:lpstr>Диаграмма Microsoft Excel</vt:lpstr>
      <vt:lpstr>Презентация PowerPoint</vt:lpstr>
      <vt:lpstr>Что такое бюджет?</vt:lpstr>
      <vt:lpstr>Какие бывают бюджеты?</vt:lpstr>
      <vt:lpstr>      </vt:lpstr>
      <vt:lpstr>Проект бюджета на 2024 год и на плановый период 2025 2026годов содержит Приоритетные пути реализации основных задач:</vt:lpstr>
      <vt:lpstr>ОСНОВНЫЕ НАПРАВЛЕНИЯ НАЛОГОВОЙ ПОЛИТИКИ МОКРОБАТАЙСКОГО СЕЛЬСКОГО ПОСЕЛЕНИЯ</vt:lpstr>
      <vt:lpstr>Основные параметры  бюджета Мокробатайского сельского поселения Кагальницкого района на 2024 год и на плановый период 2025 и 2026 годов (тыс. рублей) </vt:lpstr>
      <vt:lpstr>ДОХОДЫ БЮДЖЕТА  </vt:lpstr>
      <vt:lpstr>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ДИНАМИКА ПОСТУПЛЕНИЙ Имущественных  налогов В БЮДЖЕТ  МОКРОБАТАЙСКОГО СЕЛЬСКОГО ПОСЕЛЕНИЯ КАГАЛЬНИЦКОГО РАЙОНА </vt:lpstr>
      <vt:lpstr>Безвозмездные поступления</vt:lpstr>
      <vt:lpstr>Расходы бюджета Мокробатайского сельского поселения Кагальницкого района в 2024 году 12961,2 тыс.рублей</vt:lpstr>
      <vt:lpstr>Доля муниципальных программ в общем объеме расходов, запланированных на реализацию муниципальных программ Мокробатайского сельского поселения в 2024 году </vt:lpstr>
      <vt:lpstr>МОКРОБАТАЙСКОЕ СЕЛЬСКОЕ ПОСЕЛЕНИЕ РАСХОДЫ 2024</vt:lpstr>
      <vt:lpstr>МОКРОБАТАЙСКОЕ СЕЛЬСКОЕ ПОСЕЛЕНИЕ РАСХОДЫ 2025</vt:lpstr>
      <vt:lpstr>МОКРОБАТАЙСКОЕ СЕЛЬСКОЕ ПОСЕЛЕНИЕ РАСХОДЫ 2026 </vt:lpstr>
      <vt:lpstr>Структура муниципального долга Мокробатайского сельского поселения на 2024-2026 годы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Анжелика</dc:creator>
  <cp:lastModifiedBy>MXM</cp:lastModifiedBy>
  <cp:revision>106</cp:revision>
  <dcterms:created xsi:type="dcterms:W3CDTF">2016-01-31T19:30:00Z</dcterms:created>
  <dcterms:modified xsi:type="dcterms:W3CDTF">2023-12-01T01:20:22Z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