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732" r:id="rId2"/>
  </p:sldMasterIdLst>
  <p:notesMasterIdLst>
    <p:notesMasterId r:id="rId11"/>
  </p:notesMasterIdLst>
  <p:sldIdLst>
    <p:sldId id="256" r:id="rId3"/>
    <p:sldId id="257" r:id="rId4"/>
    <p:sldId id="259" r:id="rId5"/>
    <p:sldId id="261" r:id="rId6"/>
    <p:sldId id="272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99"/>
    <a:srgbClr val="00FFCC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7" autoAdjust="0"/>
  </p:normalViewPr>
  <p:slideViewPr>
    <p:cSldViewPr>
      <p:cViewPr>
        <p:scale>
          <a:sx n="77" d="100"/>
          <a:sy n="77" d="100"/>
        </p:scale>
        <p:origin x="-1278" y="-22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2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6179704967434627"/>
          <c:y val="4.0432310266644456E-2"/>
          <c:w val="0.68744079725064389"/>
          <c:h val="0.831134742011894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5936.6</c:v>
                </c:pt>
                <c:pt idx="1">
                  <c:v>9004.4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6349.7</c:v>
                </c:pt>
                <c:pt idx="1">
                  <c:v>10529.4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 год</c:v>
                </c:pt>
              </c:strCache>
            </c:strRef>
          </c:tx>
          <c:invertIfNegative val="0"/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Всего доходов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4855.3999999999996</c:v>
                </c:pt>
                <c:pt idx="1">
                  <c:v>7612.8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2"/>
        <c:gapDepth val="48"/>
        <c:shape val="box"/>
        <c:axId val="24382080"/>
        <c:axId val="24392064"/>
        <c:axId val="0"/>
      </c:bar3DChart>
      <c:catAx>
        <c:axId val="24382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24392064"/>
        <c:crosses val="autoZero"/>
        <c:auto val="1"/>
        <c:lblAlgn val="ctr"/>
        <c:lblOffset val="100"/>
        <c:noMultiLvlLbl val="0"/>
      </c:catAx>
      <c:valAx>
        <c:axId val="24392064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43820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280648368059303"/>
          <c:y val="0.27324540429485289"/>
          <c:w val="0.84320271350198039"/>
          <c:h val="0.725315369482339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общий объем доходов 4855,4 тыс. руб.</c:v>
                </c:pt>
              </c:strCache>
            </c:strRef>
          </c:tx>
          <c:explosion val="33"/>
          <c:dPt>
            <c:idx val="1"/>
            <c:bubble3D val="0"/>
            <c:spPr>
              <a:solidFill>
                <a:srgbClr val="FF0000"/>
              </a:solidFill>
            </c:spPr>
          </c:dPt>
          <c:dPt>
            <c:idx val="2"/>
            <c:bubble3D val="0"/>
            <c:spPr>
              <a:solidFill>
                <a:srgbClr val="FFC000"/>
              </a:solidFill>
            </c:spPr>
          </c:dPt>
          <c:dPt>
            <c:idx val="3"/>
            <c:bubble3D val="0"/>
            <c:spPr>
              <a:solidFill>
                <a:srgbClr val="CCFF99"/>
              </a:solidFill>
            </c:spPr>
          </c:dPt>
          <c:dPt>
            <c:idx val="5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7"/>
            <c:bubble3D val="0"/>
            <c:spPr>
              <a:solidFill>
                <a:srgbClr val="FFFF00"/>
              </a:solidFill>
            </c:spPr>
          </c:dPt>
          <c:dLbls>
            <c:dLbl>
              <c:idx val="6"/>
              <c:layout/>
              <c:tx>
                <c:rich>
                  <a:bodyPr/>
                  <a:lstStyle/>
                  <a:p>
                    <a:r>
                      <a:rPr lang="ru-RU"/>
                      <a:t>Государственная пошлина
</a:t>
                    </a:r>
                    <a:r>
                      <a:rPr lang="ru-RU" smtClean="0"/>
                      <a:t>0,4%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/>
                      <a:t>Доходы от использования имущества 
</a:t>
                    </a:r>
                    <a:r>
                      <a:rPr lang="ru-RU" smtClean="0"/>
                      <a:t>3,4%</a:t>
                    </a:r>
                    <a:endParaRPr lang="ru-RU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z="1000" baseline="0" dirty="0"/>
                      <a:t>Доходы от компенсации затрат
</a:t>
                    </a:r>
                    <a:r>
                      <a:rPr lang="ru-RU" sz="1000" baseline="0" dirty="0" smtClean="0"/>
                      <a:t>0,2%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z="1000" baseline="0" dirty="0"/>
                      <a:t>Штрафы, санкции, возмещение ущерба
</a:t>
                    </a:r>
                    <a:r>
                      <a:rPr lang="ru-RU" sz="1000" baseline="0" dirty="0" smtClean="0"/>
                      <a:t>0,4%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00" baseline="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НДФЛ</c:v>
                </c:pt>
                <c:pt idx="1">
                  <c:v>ЕСХН</c:v>
                </c:pt>
                <c:pt idx="2">
                  <c:v>Налог на им. физ. лиц</c:v>
                </c:pt>
                <c:pt idx="3">
                  <c:v>Земельный налог</c:v>
                </c:pt>
                <c:pt idx="4">
                  <c:v>Государственная пошлина</c:v>
                </c:pt>
                <c:pt idx="5">
                  <c:v>Доходы от использования имущества </c:v>
                </c:pt>
                <c:pt idx="6">
                  <c:v>Доходы от компенсации затрат</c:v>
                </c:pt>
                <c:pt idx="7">
                  <c:v>Штрафы, санкции, возмещение ущерба</c:v>
                </c:pt>
              </c:strCache>
            </c:strRef>
          </c:cat>
          <c:val>
            <c:numRef>
              <c:f>Лист1!$B$2:$B$9</c:f>
              <c:numCache>
                <c:formatCode>#,##0.0</c:formatCode>
                <c:ptCount val="8"/>
                <c:pt idx="0">
                  <c:v>1882.3</c:v>
                </c:pt>
                <c:pt idx="1">
                  <c:v>153.1</c:v>
                </c:pt>
                <c:pt idx="2">
                  <c:v>353.7</c:v>
                </c:pt>
                <c:pt idx="3">
                  <c:v>2191</c:v>
                </c:pt>
                <c:pt idx="4">
                  <c:v>40.200000000000003</c:v>
                </c:pt>
                <c:pt idx="5">
                  <c:v>188.8</c:v>
                </c:pt>
                <c:pt idx="6">
                  <c:v>23.3</c:v>
                </c:pt>
                <c:pt idx="7">
                  <c:v>23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solidFill>
          <a:srgbClr val="FFFF99"/>
        </a:solidFill>
      </c:spPr>
    </c:floor>
    <c:sideWall>
      <c:thickness val="0"/>
      <c:spPr>
        <a:solidFill>
          <a:srgbClr val="FFFFCC"/>
        </a:solidFill>
      </c:spPr>
    </c:sideWall>
    <c:backWall>
      <c:thickness val="0"/>
      <c:spPr>
        <a:solidFill>
          <a:srgbClr val="FFFFCC"/>
        </a:solidFill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Лист1!$B$2</c:f>
              <c:numCache>
                <c:formatCode>#,##0.0</c:formatCode>
                <c:ptCount val="1"/>
                <c:pt idx="0">
                  <c:v>9837.6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2016г.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Лист1!$C$2</c:f>
              <c:numCache>
                <c:formatCode>#,##0.0</c:formatCode>
                <c:ptCount val="1"/>
                <c:pt idx="0">
                  <c:v>9653.2000000000007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2017г.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</c:f>
              <c:strCache>
                <c:ptCount val="1"/>
                <c:pt idx="0">
                  <c:v>тыс. руб.</c:v>
                </c:pt>
              </c:strCache>
            </c:strRef>
          </c:cat>
          <c:val>
            <c:numRef>
              <c:f>Лист1!$D$2</c:f>
              <c:numCache>
                <c:formatCode>#,##0.0</c:formatCode>
                <c:ptCount val="1"/>
                <c:pt idx="0">
                  <c:v>7499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one"/>
        <c:axId val="25225472"/>
        <c:axId val="33759232"/>
        <c:axId val="0"/>
      </c:bar3DChart>
      <c:catAx>
        <c:axId val="25225472"/>
        <c:scaling>
          <c:orientation val="minMax"/>
        </c:scaling>
        <c:delete val="0"/>
        <c:axPos val="b"/>
        <c:majorTickMark val="out"/>
        <c:minorTickMark val="none"/>
        <c:tickLblPos val="nextTo"/>
        <c:crossAx val="33759232"/>
        <c:crosses val="autoZero"/>
        <c:auto val="1"/>
        <c:lblAlgn val="ctr"/>
        <c:lblOffset val="100"/>
        <c:noMultiLvlLbl val="0"/>
      </c:catAx>
      <c:valAx>
        <c:axId val="33759232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252254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5"/>
    </mc:Choice>
    <mc:Fallback>
      <c:style val="15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  <c:spPr>
        <a:solidFill>
          <a:schemeClr val="accent1">
            <a:lumMod val="20000"/>
            <a:lumOff val="80000"/>
          </a:schemeClr>
        </a:solidFill>
      </c:spPr>
    </c:floor>
    <c:side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sideWall>
    <c:backWall>
      <c:thickness val="0"/>
      <c:spPr>
        <a:solidFill>
          <a:schemeClr val="accent6">
            <a:lumMod val="20000"/>
            <a:lumOff val="80000"/>
          </a:schemeClr>
        </a:solidFill>
        <a:scene3d>
          <a:camera prst="orthographicFront"/>
          <a:lightRig rig="threePt" dir="t"/>
        </a:scene3d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Местный бюджет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2017г.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7632.2</c:v>
                </c:pt>
                <c:pt idx="1">
                  <c:v>8754.4</c:v>
                </c:pt>
                <c:pt idx="2">
                  <c:v>6621.3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Областной бюджет</c:v>
                </c:pt>
              </c:strCache>
            </c:strRef>
          </c:tx>
          <c:spPr>
            <a:solidFill>
              <a:srgbClr val="00B0F0"/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2017г.</c:v>
                </c:pt>
              </c:strCache>
            </c:strRef>
          </c:cat>
          <c:val>
            <c:numRef>
              <c:f>Лист1!$C$2:$C$4</c:f>
              <c:numCache>
                <c:formatCode>#,##0.0</c:formatCode>
                <c:ptCount val="3"/>
                <c:pt idx="0">
                  <c:v>418.1</c:v>
                </c:pt>
                <c:pt idx="1">
                  <c:v>898.9</c:v>
                </c:pt>
                <c:pt idx="2">
                  <c:v>877.7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Лист1!$A$2:$A$4</c:f>
              <c:strCache>
                <c:ptCount val="3"/>
                <c:pt idx="0">
                  <c:v>2015г.</c:v>
                </c:pt>
                <c:pt idx="1">
                  <c:v>2016г.</c:v>
                </c:pt>
                <c:pt idx="2">
                  <c:v>2017г.</c:v>
                </c:pt>
              </c:strCache>
            </c:strRef>
          </c:cat>
          <c:val>
            <c:numRef>
              <c:f>Лист1!$D$2:$D$4</c:f>
              <c:numCache>
                <c:formatCode>#,##0.0</c:formatCode>
                <c:ptCount val="3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5"/>
        <c:gapDepth val="55"/>
        <c:shape val="cylinder"/>
        <c:axId val="34228480"/>
        <c:axId val="34234368"/>
        <c:axId val="0"/>
      </c:bar3DChart>
      <c:catAx>
        <c:axId val="34228480"/>
        <c:scaling>
          <c:orientation val="minMax"/>
        </c:scaling>
        <c:delete val="0"/>
        <c:axPos val="b"/>
        <c:majorTickMark val="none"/>
        <c:minorTickMark val="none"/>
        <c:tickLblPos val="nextTo"/>
        <c:crossAx val="34234368"/>
        <c:crosses val="autoZero"/>
        <c:auto val="1"/>
        <c:lblAlgn val="ctr"/>
        <c:lblOffset val="100"/>
        <c:noMultiLvlLbl val="0"/>
      </c:catAx>
      <c:valAx>
        <c:axId val="34234368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34228480"/>
        <c:crosses val="autoZero"/>
        <c:crossBetween val="between"/>
      </c:valAx>
    </c:plotArea>
    <c:legend>
      <c:legendPos val="r"/>
      <c:legendEntry>
        <c:idx val="0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8360F0-13B0-4562-9170-9E3E499123EA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8ED272-3CD2-4C12-87DA-E07FEB250EB1}">
      <dgm:prSet phldrT="[Текст]" custT="1"/>
      <dgm:spPr/>
      <dgm:t>
        <a:bodyPr/>
        <a:lstStyle/>
        <a:p>
          <a:r>
            <a:rPr lang="ru-RU" sz="28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C8F70628-794D-472D-A2AE-74BD3496291B}" type="parTrans" cxnId="{2975CB99-46F0-4FC8-986B-785E1A62DFCA}">
      <dgm:prSet/>
      <dgm:spPr/>
      <dgm:t>
        <a:bodyPr/>
        <a:lstStyle/>
        <a:p>
          <a:endParaRPr lang="ru-RU"/>
        </a:p>
      </dgm:t>
    </dgm:pt>
    <dgm:pt modelId="{E3984BE5-749D-4CC0-990C-9F74C0DF07D4}" type="sibTrans" cxnId="{2975CB99-46F0-4FC8-986B-785E1A62DFCA}">
      <dgm:prSet/>
      <dgm:spPr/>
      <dgm:t>
        <a:bodyPr/>
        <a:lstStyle/>
        <a:p>
          <a:endParaRPr lang="ru-RU"/>
        </a:p>
      </dgm:t>
    </dgm:pt>
    <dgm:pt modelId="{C1D03200-F847-4C85-BDE1-75313FF1AC7C}">
      <dgm:prSet phldrT="[Текст]" custT="1"/>
      <dgm:spPr/>
      <dgm:t>
        <a:bodyPr/>
        <a:lstStyle/>
        <a:p>
          <a:r>
            <a:rPr lang="ru-RU" sz="1600" b="0" i="1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поселения;</a:t>
          </a: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AA9921B5-EE27-4001-BEF2-C9E3ED987961}" type="parTrans" cxnId="{B7AAC202-9703-45AF-8704-6E9DB544182E}">
      <dgm:prSet/>
      <dgm:spPr/>
      <dgm:t>
        <a:bodyPr/>
        <a:lstStyle/>
        <a:p>
          <a:endParaRPr lang="ru-RU"/>
        </a:p>
      </dgm:t>
    </dgm:pt>
    <dgm:pt modelId="{616F80F5-76C2-4BCE-A332-268420D294BD}" type="sibTrans" cxnId="{B7AAC202-9703-45AF-8704-6E9DB544182E}">
      <dgm:prSet/>
      <dgm:spPr/>
      <dgm:t>
        <a:bodyPr/>
        <a:lstStyle/>
        <a:p>
          <a:endParaRPr lang="ru-RU"/>
        </a:p>
      </dgm:t>
    </dgm:pt>
    <dgm:pt modelId="{A30F3A8D-B126-4D92-BB56-4D992CC1A9F3}">
      <dgm:prSet phldrT="[Текст]" custT="1"/>
      <dgm:spPr/>
      <dgm:t>
        <a:bodyPr/>
        <a:lstStyle/>
        <a:p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Итоги исполнения бюджета </a:t>
          </a:r>
          <a:r>
            <a:rPr lang="ru-RU" sz="2400" b="1" i="1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Мокробатайскогосельского</a:t>
          </a:r>
          <a:r>
            <a:rPr lang="ru-RU" sz="2400" b="1" i="1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поселения </a:t>
          </a:r>
          <a:endParaRPr lang="ru-RU" sz="2400" b="1" i="1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gm:t>
    </dgm:pt>
    <dgm:pt modelId="{5C7973F3-C287-47FB-A496-63C1DFB58290}" type="parTrans" cxnId="{B307B299-937A-467C-855A-4D4DABF77EEF}">
      <dgm:prSet/>
      <dgm:spPr/>
      <dgm:t>
        <a:bodyPr/>
        <a:lstStyle/>
        <a:p>
          <a:endParaRPr lang="ru-RU"/>
        </a:p>
      </dgm:t>
    </dgm:pt>
    <dgm:pt modelId="{5A345152-AFB7-495B-8C80-463068823280}" type="sibTrans" cxnId="{B307B299-937A-467C-855A-4D4DABF77EEF}">
      <dgm:prSet/>
      <dgm:spPr/>
      <dgm:t>
        <a:bodyPr/>
        <a:lstStyle/>
        <a:p>
          <a:endParaRPr lang="ru-RU"/>
        </a:p>
      </dgm:t>
    </dgm:pt>
    <dgm:pt modelId="{A520C879-A2C5-425E-B176-D27882CEA366}">
      <dgm:prSet phldrT="[Текст]" custT="1"/>
      <dgm:spPr/>
      <dgm:t>
        <a:bodyPr/>
        <a:lstStyle/>
        <a:p>
          <a:pPr algn="l"/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и неналоговые поступления в  бюджет Мокробатайского сельского поселения составили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4855,4 </a:t>
          </a:r>
          <a:r>
            <a:rPr lang="ru-RU" sz="2200" b="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</a:t>
          </a:r>
          <a:endParaRPr lang="ru-RU" sz="2200" b="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CFC9D3-52F4-4164-9CB6-080D22C5F102}" type="parTrans" cxnId="{6DCF58E7-2FA3-4FD6-BA1E-CB835BDCA32E}">
      <dgm:prSet/>
      <dgm:spPr/>
      <dgm:t>
        <a:bodyPr/>
        <a:lstStyle/>
        <a:p>
          <a:endParaRPr lang="ru-RU"/>
        </a:p>
      </dgm:t>
    </dgm:pt>
    <dgm:pt modelId="{11052705-E2A2-4876-BAB4-BE45F390E7E6}" type="sibTrans" cxnId="{6DCF58E7-2FA3-4FD6-BA1E-CB835BDCA32E}">
      <dgm:prSet/>
      <dgm:spPr/>
      <dgm:t>
        <a:bodyPr/>
        <a:lstStyle/>
        <a:p>
          <a:endParaRPr lang="ru-RU"/>
        </a:p>
      </dgm:t>
    </dgm:pt>
    <dgm:pt modelId="{21EC36EB-16FC-40D4-A17A-294FD2DE0BC8}">
      <dgm:prSet phldrT="[Текст]" custT="1"/>
      <dgm:spPr/>
      <dgm:t>
        <a:bodyPr/>
        <a:lstStyle/>
        <a:p>
          <a:r>
            <a:rPr lang="ru-RU" sz="1600" i="1" dirty="0" smtClean="0">
              <a:latin typeface="Times New Roman" pitchFamily="18" charset="0"/>
              <a:cs typeface="Times New Roman" pitchFamily="18" charset="0"/>
            </a:rPr>
            <a:t>совершенствования нормативной правовой базы по вопросам налогообложения</a:t>
          </a:r>
          <a:endParaRPr lang="ru-RU" sz="1600" b="0" i="1" dirty="0">
            <a:latin typeface="Times New Roman" pitchFamily="18" charset="0"/>
            <a:cs typeface="Times New Roman" pitchFamily="18" charset="0"/>
          </a:endParaRPr>
        </a:p>
      </dgm:t>
    </dgm:pt>
    <dgm:pt modelId="{D2D3B564-B628-424B-9424-95DC3C646850}" type="parTrans" cxnId="{0C3BAAC0-66C5-4318-9BC5-FCCF8AF88A53}">
      <dgm:prSet/>
      <dgm:spPr/>
    </dgm:pt>
    <dgm:pt modelId="{59F4DB69-6275-4AD6-AA8B-9D25407D9E46}" type="sibTrans" cxnId="{0C3BAAC0-66C5-4318-9BC5-FCCF8AF88A53}">
      <dgm:prSet/>
      <dgm:spPr/>
    </dgm:pt>
    <dgm:pt modelId="{A08F7EF3-18D6-4661-B613-B490162EE8A2}" type="pres">
      <dgm:prSet presAssocID="{FE8360F0-13B0-4562-9170-9E3E499123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F899F2A-CBC2-4B52-BDA1-61CCE675EA83}" type="pres">
      <dgm:prSet presAssocID="{258ED272-3CD2-4C12-87DA-E07FEB250EB1}" presName="linNode" presStyleCnt="0"/>
      <dgm:spPr/>
    </dgm:pt>
    <dgm:pt modelId="{345D0B5E-A1DE-4536-B3A5-A72C5E6DA05F}" type="pres">
      <dgm:prSet presAssocID="{258ED272-3CD2-4C12-87DA-E07FEB250EB1}" presName="parentText" presStyleLbl="node1" presStyleIdx="0" presStyleCnt="2" custScaleY="60123" custLinFactNeighborY="-8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D27BE-9460-4FA5-8071-996AA45C078F}" type="pres">
      <dgm:prSet presAssocID="{258ED272-3CD2-4C12-87DA-E07FEB250EB1}" presName="descendantText" presStyleLbl="alignAccFollowNode1" presStyleIdx="0" presStyleCnt="2" custScaleY="66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55B5F6-BAC2-49AE-A95A-DF7CB34DC17E}" type="pres">
      <dgm:prSet presAssocID="{E3984BE5-749D-4CC0-990C-9F74C0DF07D4}" presName="sp" presStyleCnt="0"/>
      <dgm:spPr/>
    </dgm:pt>
    <dgm:pt modelId="{4C4346F2-2731-4DD3-8653-6599F3C4EC58}" type="pres">
      <dgm:prSet presAssocID="{A30F3A8D-B126-4D92-BB56-4D992CC1A9F3}" presName="linNode" presStyleCnt="0"/>
      <dgm:spPr/>
    </dgm:pt>
    <dgm:pt modelId="{5E48308C-54F6-450C-90F7-201BFBA14C42}" type="pres">
      <dgm:prSet presAssocID="{A30F3A8D-B126-4D92-BB56-4D992CC1A9F3}" presName="parentText" presStyleLbl="node1" presStyleIdx="1" presStyleCnt="2" custScaleY="13607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57F12D-F5EF-47CC-9BB1-1EB6C75068BD}" type="pres">
      <dgm:prSet presAssocID="{A30F3A8D-B126-4D92-BB56-4D992CC1A9F3}" presName="descendantText" presStyleLbl="alignAccFollowNode1" presStyleIdx="1" presStyleCnt="2" custScaleY="1624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AAAF82-00EE-4C21-956A-25C317180AAA}" type="presOf" srcId="{A30F3A8D-B126-4D92-BB56-4D992CC1A9F3}" destId="{5E48308C-54F6-450C-90F7-201BFBA14C42}" srcOrd="0" destOrd="0" presId="urn:microsoft.com/office/officeart/2005/8/layout/vList5"/>
    <dgm:cxn modelId="{6DCF58E7-2FA3-4FD6-BA1E-CB835BDCA32E}" srcId="{A30F3A8D-B126-4D92-BB56-4D992CC1A9F3}" destId="{A520C879-A2C5-425E-B176-D27882CEA366}" srcOrd="0" destOrd="0" parTransId="{F9CFC9D3-52F4-4164-9CB6-080D22C5F102}" sibTransId="{11052705-E2A2-4876-BAB4-BE45F390E7E6}"/>
    <dgm:cxn modelId="{2975CB99-46F0-4FC8-986B-785E1A62DFCA}" srcId="{FE8360F0-13B0-4562-9170-9E3E499123EA}" destId="{258ED272-3CD2-4C12-87DA-E07FEB250EB1}" srcOrd="0" destOrd="0" parTransId="{C8F70628-794D-472D-A2AE-74BD3496291B}" sibTransId="{E3984BE5-749D-4CC0-990C-9F74C0DF07D4}"/>
    <dgm:cxn modelId="{5D3D93A6-AB95-4A70-8130-5F8D07ADA12E}" type="presOf" srcId="{258ED272-3CD2-4C12-87DA-E07FEB250EB1}" destId="{345D0B5E-A1DE-4536-B3A5-A72C5E6DA05F}" srcOrd="0" destOrd="0" presId="urn:microsoft.com/office/officeart/2005/8/layout/vList5"/>
    <dgm:cxn modelId="{5CFC61F1-D8E5-4495-8BF8-D642F413EDB9}" type="presOf" srcId="{21EC36EB-16FC-40D4-A17A-294FD2DE0BC8}" destId="{AE3D27BE-9460-4FA5-8071-996AA45C078F}" srcOrd="0" destOrd="1" presId="urn:microsoft.com/office/officeart/2005/8/layout/vList5"/>
    <dgm:cxn modelId="{E3AFF7FC-2092-4831-BF93-19F5ABBFCFFE}" type="presOf" srcId="{C1D03200-F847-4C85-BDE1-75313FF1AC7C}" destId="{AE3D27BE-9460-4FA5-8071-996AA45C078F}" srcOrd="0" destOrd="0" presId="urn:microsoft.com/office/officeart/2005/8/layout/vList5"/>
    <dgm:cxn modelId="{11C59005-67CD-4F0C-96DC-FA252C73FABB}" type="presOf" srcId="{FE8360F0-13B0-4562-9170-9E3E499123EA}" destId="{A08F7EF3-18D6-4661-B613-B490162EE8A2}" srcOrd="0" destOrd="0" presId="urn:microsoft.com/office/officeart/2005/8/layout/vList5"/>
    <dgm:cxn modelId="{B307B299-937A-467C-855A-4D4DABF77EEF}" srcId="{FE8360F0-13B0-4562-9170-9E3E499123EA}" destId="{A30F3A8D-B126-4D92-BB56-4D992CC1A9F3}" srcOrd="1" destOrd="0" parTransId="{5C7973F3-C287-47FB-A496-63C1DFB58290}" sibTransId="{5A345152-AFB7-495B-8C80-463068823280}"/>
    <dgm:cxn modelId="{B7AAC202-9703-45AF-8704-6E9DB544182E}" srcId="{258ED272-3CD2-4C12-87DA-E07FEB250EB1}" destId="{C1D03200-F847-4C85-BDE1-75313FF1AC7C}" srcOrd="0" destOrd="0" parTransId="{AA9921B5-EE27-4001-BEF2-C9E3ED987961}" sibTransId="{616F80F5-76C2-4BCE-A332-268420D294BD}"/>
    <dgm:cxn modelId="{0C3BAAC0-66C5-4318-9BC5-FCCF8AF88A53}" srcId="{258ED272-3CD2-4C12-87DA-E07FEB250EB1}" destId="{21EC36EB-16FC-40D4-A17A-294FD2DE0BC8}" srcOrd="1" destOrd="0" parTransId="{D2D3B564-B628-424B-9424-95DC3C646850}" sibTransId="{59F4DB69-6275-4AD6-AA8B-9D25407D9E46}"/>
    <dgm:cxn modelId="{DF17247F-CD03-4F8D-B731-2A353F34D6DB}" type="presOf" srcId="{A520C879-A2C5-425E-B176-D27882CEA366}" destId="{E857F12D-F5EF-47CC-9BB1-1EB6C75068BD}" srcOrd="0" destOrd="0" presId="urn:microsoft.com/office/officeart/2005/8/layout/vList5"/>
    <dgm:cxn modelId="{79A595F7-81EE-41A6-BFCC-C8BF0C8FF946}" type="presParOf" srcId="{A08F7EF3-18D6-4661-B613-B490162EE8A2}" destId="{FF899F2A-CBC2-4B52-BDA1-61CCE675EA83}" srcOrd="0" destOrd="0" presId="urn:microsoft.com/office/officeart/2005/8/layout/vList5"/>
    <dgm:cxn modelId="{C90FC276-1E5E-4A0B-BCB2-A23224D3A763}" type="presParOf" srcId="{FF899F2A-CBC2-4B52-BDA1-61CCE675EA83}" destId="{345D0B5E-A1DE-4536-B3A5-A72C5E6DA05F}" srcOrd="0" destOrd="0" presId="urn:microsoft.com/office/officeart/2005/8/layout/vList5"/>
    <dgm:cxn modelId="{8FD03552-09C5-49CC-BB3E-1BF737857AC3}" type="presParOf" srcId="{FF899F2A-CBC2-4B52-BDA1-61CCE675EA83}" destId="{AE3D27BE-9460-4FA5-8071-996AA45C078F}" srcOrd="1" destOrd="0" presId="urn:microsoft.com/office/officeart/2005/8/layout/vList5"/>
    <dgm:cxn modelId="{D5583729-70F2-427F-B920-B384A4FDD8F5}" type="presParOf" srcId="{A08F7EF3-18D6-4661-B613-B490162EE8A2}" destId="{8955B5F6-BAC2-49AE-A95A-DF7CB34DC17E}" srcOrd="1" destOrd="0" presId="urn:microsoft.com/office/officeart/2005/8/layout/vList5"/>
    <dgm:cxn modelId="{EB22C664-78FE-411B-BA4A-C18155DAD4A6}" type="presParOf" srcId="{A08F7EF3-18D6-4661-B613-B490162EE8A2}" destId="{4C4346F2-2731-4DD3-8653-6599F3C4EC58}" srcOrd="2" destOrd="0" presId="urn:microsoft.com/office/officeart/2005/8/layout/vList5"/>
    <dgm:cxn modelId="{04D855BC-B59F-445A-83B1-37DC6148CDCB}" type="presParOf" srcId="{4C4346F2-2731-4DD3-8653-6599F3C4EC58}" destId="{5E48308C-54F6-450C-90F7-201BFBA14C42}" srcOrd="0" destOrd="0" presId="urn:microsoft.com/office/officeart/2005/8/layout/vList5"/>
    <dgm:cxn modelId="{4AFF65C0-3C45-4873-AA10-E7D536A75612}" type="presParOf" srcId="{4C4346F2-2731-4DD3-8653-6599F3C4EC58}" destId="{E857F12D-F5EF-47CC-9BB1-1EB6C75068B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3D27BE-9460-4FA5-8071-996AA45C078F}">
      <dsp:nvSpPr>
        <dsp:cNvPr id="0" name=""/>
        <dsp:cNvSpPr/>
      </dsp:nvSpPr>
      <dsp:spPr>
        <a:xfrm rot="5400000">
          <a:off x="4994733" y="-1948981"/>
          <a:ext cx="1202789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0" i="1" kern="1200" dirty="0" smtClean="0">
              <a:latin typeface="Times New Roman" pitchFamily="18" charset="0"/>
              <a:cs typeface="Times New Roman" pitchFamily="18" charset="0"/>
            </a:rPr>
            <a:t>Наращивание налогового потенциала сельского поселения;</a:t>
          </a:r>
          <a:endParaRPr lang="ru-RU" sz="1600" b="0" i="1" kern="1200" dirty="0">
            <a:latin typeface="Times New Roman" pitchFamily="18" charset="0"/>
            <a:cs typeface="Times New Roman" pitchFamily="18" charset="0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i="1" kern="1200" dirty="0" smtClean="0">
              <a:latin typeface="Times New Roman" pitchFamily="18" charset="0"/>
              <a:cs typeface="Times New Roman" pitchFamily="18" charset="0"/>
            </a:rPr>
            <a:t>совершенствования нормативной правовой базы по вопросам налогообложения</a:t>
          </a:r>
          <a:endParaRPr lang="ru-RU" sz="1600" b="0" i="1" kern="1200" dirty="0">
            <a:latin typeface="Times New Roman" pitchFamily="18" charset="0"/>
            <a:cs typeface="Times New Roman" pitchFamily="18" charset="0"/>
          </a:endParaRPr>
        </a:p>
      </dsp:txBody>
      <dsp:txXfrm rot="-5400000">
        <a:off x="2962656" y="141811"/>
        <a:ext cx="5208229" cy="1085359"/>
      </dsp:txXfrm>
    </dsp:sp>
    <dsp:sp modelId="{345D0B5E-A1DE-4536-B3A5-A72C5E6DA05F}">
      <dsp:nvSpPr>
        <dsp:cNvPr id="0" name=""/>
        <dsp:cNvSpPr/>
      </dsp:nvSpPr>
      <dsp:spPr>
        <a:xfrm>
          <a:off x="0" y="6"/>
          <a:ext cx="2962656" cy="13650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Направления бюджетной политики</a:t>
          </a:r>
          <a:endParaRPr lang="ru-RU" sz="28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6635" y="66641"/>
        <a:ext cx="2829386" cy="1231746"/>
      </dsp:txXfrm>
    </dsp:sp>
    <dsp:sp modelId="{E857F12D-F5EF-47CC-9BB1-1EB6C75068BD}">
      <dsp:nvSpPr>
        <dsp:cNvPr id="0" name=""/>
        <dsp:cNvSpPr/>
      </dsp:nvSpPr>
      <dsp:spPr>
        <a:xfrm rot="5400000">
          <a:off x="4115338" y="394367"/>
          <a:ext cx="2950649" cy="5261800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налоговые и неналоговые поступления в  бюджет Мокробатайского сельского поселения составили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4855,4 </a:t>
          </a:r>
          <a:r>
            <a:rPr lang="ru-RU" sz="2200" b="0" i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тыс. руб. </a:t>
          </a:r>
          <a:endParaRPr lang="ru-RU" sz="2200" b="0" i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-5400000">
        <a:off x="2959763" y="1693982"/>
        <a:ext cx="5117761" cy="2662571"/>
      </dsp:txXfrm>
    </dsp:sp>
    <dsp:sp modelId="{5E48308C-54F6-450C-90F7-201BFBA14C42}">
      <dsp:nvSpPr>
        <dsp:cNvPr id="0" name=""/>
        <dsp:cNvSpPr/>
      </dsp:nvSpPr>
      <dsp:spPr>
        <a:xfrm>
          <a:off x="0" y="1480517"/>
          <a:ext cx="2959762" cy="30895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Итоги исполнения бюджета </a:t>
          </a:r>
          <a:r>
            <a:rPr lang="ru-RU" sz="2400" b="1" i="1" kern="1200" dirty="0" err="1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Мокробатайскогосельского</a:t>
          </a:r>
          <a:r>
            <a:rPr lang="ru-RU" sz="2400" b="1" i="1" kern="1200" dirty="0" smtClean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rPr>
            <a:t> поселения </a:t>
          </a:r>
          <a:endParaRPr lang="ru-RU" sz="2400" b="1" i="1" kern="1200" dirty="0">
            <a:solidFill>
              <a:schemeClr val="accent6">
                <a:lumMod val="50000"/>
              </a:schemeClr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44484" y="1625001"/>
        <a:ext cx="2670794" cy="28005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16" name="Прямая соединительная линия 15"/>
        <cdr:cNvSpPr/>
      </cdr:nvSpPr>
      <cdr:spPr>
        <a:xfrm xmlns:a="http://schemas.openxmlformats.org/drawingml/2006/main" flipV="1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0.84975</cdr:x>
      <cdr:y>0.26984</cdr:y>
    </cdr:from>
    <cdr:to>
      <cdr:x>0.96086</cdr:x>
      <cdr:y>0.34796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7466646" y="1214446"/>
          <a:ext cx="976309" cy="35158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</cdr:x>
      <cdr:y>0</cdr:y>
    </cdr:from>
    <cdr:to>
      <cdr:x>0</cdr:x>
      <cdr:y>0</cdr:y>
    </cdr:to>
    <cdr:sp macro="" textlink="">
      <cdr:nvSpPr>
        <cdr:cNvPr id="24" name="Прямая соединительная линия 23"/>
        <cdr:cNvSpPr/>
      </cdr:nvSpPr>
      <cdr:spPr>
        <a:xfrm xmlns:a="http://schemas.openxmlformats.org/drawingml/2006/main">
          <a:off x="-500034" y="-1928802"/>
          <a:ext cx="0" cy="0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0.82466</cdr:x>
      <cdr:y>0.39063</cdr:y>
    </cdr:from>
    <cdr:to>
      <cdr:x>1</cdr:x>
      <cdr:y>0.51563</cdr:y>
    </cdr:to>
    <cdr:sp macro="" textlink="">
      <cdr:nvSpPr>
        <cdr:cNvPr id="27" name="TextBox 26"/>
        <cdr:cNvSpPr txBox="1"/>
      </cdr:nvSpPr>
      <cdr:spPr>
        <a:xfrm xmlns:a="http://schemas.openxmlformats.org/drawingml/2006/main">
          <a:off x="6786610" y="1785950"/>
          <a:ext cx="1442978" cy="5715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0.87674</cdr:x>
      <cdr:y>0.45313</cdr:y>
    </cdr:from>
    <cdr:to>
      <cdr:x>0.98785</cdr:x>
      <cdr:y>0.5</cdr:y>
    </cdr:to>
    <cdr:sp macro="" textlink="">
      <cdr:nvSpPr>
        <cdr:cNvPr id="28" name="TextBox 27"/>
        <cdr:cNvSpPr txBox="1"/>
      </cdr:nvSpPr>
      <cdr:spPr>
        <a:xfrm xmlns:a="http://schemas.openxmlformats.org/drawingml/2006/main">
          <a:off x="7215238" y="2071702"/>
          <a:ext cx="914400" cy="2143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0.82466</cdr:x>
      <cdr:y>0.8</cdr:y>
    </cdr:from>
    <cdr:to>
      <cdr:x>0.96355</cdr:x>
      <cdr:y>0.92188</cdr:y>
    </cdr:to>
    <cdr:sp macro="" textlink="">
      <cdr:nvSpPr>
        <cdr:cNvPr id="33" name="TextBox 32"/>
        <cdr:cNvSpPr txBox="1"/>
      </cdr:nvSpPr>
      <cdr:spPr>
        <a:xfrm xmlns:a="http://schemas.openxmlformats.org/drawingml/2006/main">
          <a:off x="6786610" y="3657600"/>
          <a:ext cx="1143008" cy="5572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4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</cdr:x>
      <cdr:y>0.23438</cdr:y>
    </cdr:from>
    <cdr:to>
      <cdr:x>0.24306</cdr:x>
      <cdr:y>0.38751</cdr:y>
    </cdr:to>
    <cdr:sp macro="" textlink="">
      <cdr:nvSpPr>
        <cdr:cNvPr id="38" name="TextBox 37"/>
        <cdr:cNvSpPr txBox="1"/>
      </cdr:nvSpPr>
      <cdr:spPr>
        <a:xfrm xmlns:a="http://schemas.openxmlformats.org/drawingml/2006/main">
          <a:off x="0" y="1071570"/>
          <a:ext cx="2000286" cy="7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 smtClean="0">
            <a:solidFill>
              <a:schemeClr val="accent3">
                <a:lumMod val="75000"/>
              </a:schemeClr>
            </a:solidFill>
          </a:endParaRPr>
        </a:p>
      </cdr:txBody>
    </cdr:sp>
  </cdr:relSizeAnchor>
  <cdr:relSizeAnchor xmlns:cdr="http://schemas.openxmlformats.org/drawingml/2006/chartDrawing">
    <cdr:from>
      <cdr:x>0.10417</cdr:x>
      <cdr:y>0.14063</cdr:y>
    </cdr:from>
    <cdr:to>
      <cdr:x>0.34722</cdr:x>
      <cdr:y>0.21875</cdr:y>
    </cdr:to>
    <cdr:sp macro="" textlink="">
      <cdr:nvSpPr>
        <cdr:cNvPr id="43" name="TextBox 42"/>
        <cdr:cNvSpPr txBox="1"/>
      </cdr:nvSpPr>
      <cdr:spPr>
        <a:xfrm xmlns:a="http://schemas.openxmlformats.org/drawingml/2006/main">
          <a:off x="857256" y="642942"/>
          <a:ext cx="200026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0.47743</cdr:x>
      <cdr:y>0.10938</cdr:y>
    </cdr:from>
    <cdr:to>
      <cdr:x>0.74653</cdr:x>
      <cdr:y>0.20313</cdr:y>
    </cdr:to>
    <cdr:sp macro="" textlink="">
      <cdr:nvSpPr>
        <cdr:cNvPr id="51" name="TextBox 50"/>
        <cdr:cNvSpPr txBox="1"/>
      </cdr:nvSpPr>
      <cdr:spPr>
        <a:xfrm xmlns:a="http://schemas.openxmlformats.org/drawingml/2006/main">
          <a:off x="3929090" y="500066"/>
          <a:ext cx="2214585" cy="4286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b="1" dirty="0">
            <a:solidFill>
              <a:schemeClr val="accent2">
                <a:lumMod val="50000"/>
              </a:schemeClr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1C6F6F-3742-4913-8843-F8103E20857B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1C6D2B-43D1-4F6F-8C56-22ACFBBB4D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389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489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3923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1C6D2B-43D1-4F6F-8C56-22ACFBBB4DCC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:\Разработка шаблонов\Зимнее утро\Zimnee_utro_m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113"/>
            <a:ext cx="9144000" cy="684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01933" y="908720"/>
            <a:ext cx="6732240" cy="1470025"/>
          </a:xfrm>
        </p:spPr>
        <p:txBody>
          <a:bodyPr>
            <a:normAutofit/>
          </a:bodyPr>
          <a:lstStyle>
            <a:lvl1pPr>
              <a:defRPr sz="5400" baseline="0">
                <a:latin typeface="Isadora Cyr " panose="02000500060000020003" pitchFamily="2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95936" y="4581128"/>
            <a:ext cx="5174218" cy="86409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3413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52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24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8D91A-A2EE-4B54-B3C6-F6C67903BA9C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A7B8-0EC4-44C9-AFEF-25E144F11C06}" type="datetime1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A37A-AFC2-4A01-80A1-FC20F2C0D5B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80115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7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7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744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1927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7201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630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01F58005-3AE5-44B3-8CAD-B47640C5BD9D}" type="datetimeFigureOut">
              <a:rPr lang="ru-RU" smtClean="0"/>
              <a:pPr/>
              <a:t>20.02.2019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fld id="{53618595-D240-47CC-AC7F-D84F3A78F0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6512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:\Разработка шаблонов\Зимнее утро\Zimnee_utro_slide.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835150" y="260350"/>
            <a:ext cx="715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835150" y="1600200"/>
            <a:ext cx="7129463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-26988" y="6513513"/>
            <a:ext cx="1595438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US" sz="1400">
                <a:solidFill>
                  <a:schemeClr val="bg1"/>
                </a:solidFill>
                <a:latin typeface="Isadora Cyr " pitchFamily="2" charset="0"/>
              </a:rPr>
              <a:t>ProPowerPoint.Ru</a:t>
            </a:r>
            <a:endParaRPr lang="ru-RU" sz="1400">
              <a:solidFill>
                <a:schemeClr val="bg1"/>
              </a:solidFill>
              <a:latin typeface="Isadora Cyr " pitchFamily="2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D1D110F-3F4E-48D9-B8AA-5D0E825AFDBA}" type="datetime1">
              <a:rPr lang="en-US" smtClean="0"/>
              <a:pPr/>
              <a:t>2/20/2019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87D7A59-36E2-48B9-B146-C1E59501F63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8062912" cy="7953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Администрация Мокробатайского </a:t>
            </a:r>
            <a:br>
              <a:rPr lang="ru-RU" sz="2800" dirty="0" smtClean="0"/>
            </a:br>
            <a:r>
              <a:rPr lang="ru-RU" sz="2800" dirty="0" smtClean="0"/>
              <a:t>сельского поселения Кагальницкого района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240360"/>
          </a:xfrm>
        </p:spPr>
        <p:txBody>
          <a:bodyPr>
            <a:normAutofit/>
          </a:bodyPr>
          <a:lstStyle/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i="1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ru-RU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Исполнение бюджета Мокробатайского сельского поселения  Кагальницкого района  за 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2017 </a:t>
            </a:r>
            <a:r>
              <a:rPr lang="ru-RU" sz="2600" b="1" i="1" dirty="0" smtClean="0">
                <a:solidFill>
                  <a:schemeClr val="accent6">
                    <a:lumMod val="50000"/>
                  </a:schemeClr>
                </a:solidFill>
              </a:rPr>
              <a:t>год</a:t>
            </a:r>
            <a:endParaRPr lang="ru-RU" sz="26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3885526"/>
              </p:ext>
            </p:extLst>
          </p:nvPr>
        </p:nvGraphicFramePr>
        <p:xfrm>
          <a:off x="500034" y="2000240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Реализация утвержденных Главой Мокробатайского сельского поселения основных направлений бюджетной и налоговой политики в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году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(Постановление от 01.10.2014 № 143)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528392"/>
          </a:xfrm>
        </p:spPr>
        <p:txBody>
          <a:bodyPr>
            <a:normAutofit/>
          </a:bodyPr>
          <a:lstStyle/>
          <a:p>
            <a:r>
              <a:rPr lang="ru-RU" sz="1600" dirty="0" smtClean="0"/>
              <a:t>Налог на доходы физических лиц – </a:t>
            </a:r>
            <a:r>
              <a:rPr lang="ru-RU" sz="1600" dirty="0" smtClean="0"/>
              <a:t>6%</a:t>
            </a:r>
            <a:endParaRPr lang="ru-RU" sz="1600" dirty="0" smtClean="0"/>
          </a:p>
          <a:p>
            <a:r>
              <a:rPr lang="ru-RU" sz="1600" dirty="0" smtClean="0"/>
              <a:t>Единый </a:t>
            </a:r>
            <a:r>
              <a:rPr lang="ru-RU" sz="1600" dirty="0" smtClean="0"/>
              <a:t>сельскохозяйственный налог – </a:t>
            </a:r>
            <a:r>
              <a:rPr lang="ru-RU" sz="1600" dirty="0" smtClean="0"/>
              <a:t>48%</a:t>
            </a:r>
            <a:endParaRPr lang="ru-RU" sz="1600" dirty="0" smtClean="0"/>
          </a:p>
          <a:p>
            <a:r>
              <a:rPr lang="ru-RU" sz="1600" dirty="0" smtClean="0"/>
              <a:t>Налог на имущество физических лиц – 100%</a:t>
            </a:r>
          </a:p>
          <a:p>
            <a:r>
              <a:rPr lang="ru-RU" sz="1600" dirty="0" smtClean="0"/>
              <a:t>Земельный налог – 100%</a:t>
            </a:r>
          </a:p>
          <a:p>
            <a:r>
              <a:rPr lang="ru-RU" sz="1600" dirty="0" smtClean="0"/>
              <a:t>Доходы от сдачи в аренду имущества – 100%</a:t>
            </a:r>
          </a:p>
          <a:p>
            <a:r>
              <a:rPr lang="ru-RU" sz="1600" dirty="0" smtClean="0"/>
              <a:t>Денежные взыскания (штрафы), установленные законами субъектов РФ за несоблюдение муниципальных правовых актов, зачисляемые в бюджеты поселений – 100%</a:t>
            </a:r>
          </a:p>
          <a:p>
            <a:r>
              <a:rPr lang="ru-RU" sz="1600" dirty="0" smtClean="0"/>
              <a:t>Государственная пошлина – 100%</a:t>
            </a:r>
          </a:p>
          <a:p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Наполняемость бюджета  поселения от установленных нормативов отчислений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9282551"/>
              </p:ext>
            </p:extLst>
          </p:nvPr>
        </p:nvGraphicFramePr>
        <p:xfrm>
          <a:off x="871538" y="1556792"/>
          <a:ext cx="7408862" cy="4569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Динамика собственных доходов бюджета 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Мокробатайского сельского поселения</a:t>
            </a:r>
            <a:b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(тыс. руб.)</a:t>
            </a:r>
            <a:endParaRPr lang="ru-RU" sz="28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8424"/>
          </a:xfrm>
        </p:spPr>
        <p:txBody>
          <a:bodyPr>
            <a:normAutofit/>
          </a:bodyPr>
          <a:lstStyle/>
          <a:p>
            <a:r>
              <a:rPr lang="ru-RU" sz="2000" b="1" dirty="0" smtClean="0"/>
              <a:t>Безвозмездные </a:t>
            </a:r>
            <a:r>
              <a:rPr lang="ru-RU" sz="2000" b="1" dirty="0"/>
              <a:t>поступления </a:t>
            </a:r>
            <a:r>
              <a:rPr lang="ru-RU" sz="2000" b="1" dirty="0" smtClean="0"/>
              <a:t> (</a:t>
            </a:r>
            <a:r>
              <a:rPr lang="ru-RU" sz="2000" b="1" dirty="0" err="1" smtClean="0"/>
              <a:t>тыс.руб</a:t>
            </a:r>
            <a:r>
              <a:rPr lang="ru-RU" sz="2000" b="1" dirty="0" smtClean="0"/>
              <a:t>.)</a:t>
            </a:r>
            <a:endParaRPr lang="ru-RU" sz="20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1148258"/>
              </p:ext>
            </p:extLst>
          </p:nvPr>
        </p:nvGraphicFramePr>
        <p:xfrm>
          <a:off x="630238" y="1125538"/>
          <a:ext cx="8215312" cy="5264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Лист" r:id="rId3" imgW="9610650" imgH="6229350" progId="Excel.Sheet.8">
                  <p:embed/>
                </p:oleObj>
              </mc:Choice>
              <mc:Fallback>
                <p:oleObj name="Лист" r:id="rId3" imgW="9610650" imgH="6229350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238" y="1125538"/>
                        <a:ext cx="8215312" cy="5264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72067" y="1151032"/>
            <a:ext cx="8092421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572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4491366"/>
              </p:ext>
            </p:extLst>
          </p:nvPr>
        </p:nvGraphicFramePr>
        <p:xfrm>
          <a:off x="323528" y="1772816"/>
          <a:ext cx="8424936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4890" y="116632"/>
            <a:ext cx="8229600" cy="13990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Объем налоговых и неналоговых доходов бюджета Мокробатайского сельского поселения в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году </a:t>
            </a:r>
            <a:r>
              <a:rPr lang="ru-RU" sz="3100" dirty="0" smtClean="0"/>
              <a:t/>
            </a:r>
            <a:br>
              <a:rPr lang="ru-RU" sz="3100" dirty="0" smtClean="0"/>
            </a:br>
            <a:endParaRPr lang="ru-RU" sz="31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18695"/>
              </p:ext>
            </p:extLst>
          </p:nvPr>
        </p:nvGraphicFramePr>
        <p:xfrm>
          <a:off x="500034" y="1857364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Сравнительный анализ расходов Мокробатайского сельского поселения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289412"/>
              </p:ext>
            </p:extLst>
          </p:nvPr>
        </p:nvGraphicFramePr>
        <p:xfrm>
          <a:off x="539552" y="1700808"/>
          <a:ext cx="8208912" cy="4425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Динамика расходов бюджета Мокробатайского  сельского поселения на реализацию муниципальных  программ </a:t>
            </a:r>
            <a:b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(тыс. руб.)</a:t>
            </a:r>
            <a:endParaRPr lang="ru-RU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990</TotalTime>
  <Words>177</Words>
  <Application>Microsoft Office PowerPoint</Application>
  <PresentationFormat>Экран (4:3)</PresentationFormat>
  <Paragraphs>31</Paragraphs>
  <Slides>8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Тема1</vt:lpstr>
      <vt:lpstr>Волна</vt:lpstr>
      <vt:lpstr>Лист Microsoft Excel 97-2003</vt:lpstr>
      <vt:lpstr>Администрация Мокробатайского  сельского поселения Кагальницкого района</vt:lpstr>
      <vt:lpstr>Реализация утвержденных Главой Мокробатайского сельского поселения основных направлений бюджетной и налоговой политики в 2017 году  (Постановление от 01.10.2014 № 143)</vt:lpstr>
      <vt:lpstr>Наполняемость бюджета  поселения от установленных нормативов отчислений </vt:lpstr>
      <vt:lpstr>Динамика собственных доходов бюджета  Мокробатайского сельского поселения                                                                  (тыс. руб.)</vt:lpstr>
      <vt:lpstr>Безвозмездные поступления  (тыс.руб.)</vt:lpstr>
      <vt:lpstr>  Объем налоговых и неналоговых доходов бюджета Мокробатайского сельского поселения в 2017 году  </vt:lpstr>
      <vt:lpstr>Сравнительный анализ расходов Мокробатайского сельского поселения </vt:lpstr>
      <vt:lpstr>Динамика расходов бюджета Мокробатайского  сельского поселения на реализацию муниципальных  программ                                                                                   (тыс. руб.)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Администрация Семикаракорского городского поселения</dc:title>
  <dc:creator>Admin</dc:creator>
  <cp:lastModifiedBy>Юлия</cp:lastModifiedBy>
  <cp:revision>118</cp:revision>
  <dcterms:created xsi:type="dcterms:W3CDTF">2014-05-06T11:50:27Z</dcterms:created>
  <dcterms:modified xsi:type="dcterms:W3CDTF">2019-02-20T10:17:31Z</dcterms:modified>
</cp:coreProperties>
</file>