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6000" firstSlideNum="2">
  <p:sldMasterIdLst>
    <p:sldMasterId id="2147483648" r:id="rId1"/>
  </p:sldMasterIdLst>
  <p:notesMasterIdLst>
    <p:notesMasterId r:id="rId24"/>
  </p:notesMasterIdLst>
  <p:sldIdLst>
    <p:sldId id="268" r:id="rId3"/>
    <p:sldId id="284" r:id="rId4"/>
    <p:sldId id="283" r:id="rId5"/>
    <p:sldId id="266" r:id="rId6"/>
    <p:sldId id="261" r:id="rId7"/>
    <p:sldId id="269" r:id="rId8"/>
    <p:sldId id="273" r:id="rId9"/>
    <p:sldId id="270" r:id="rId10"/>
    <p:sldId id="274" r:id="rId11"/>
    <p:sldId id="275" r:id="rId12"/>
    <p:sldId id="300" r:id="rId13"/>
    <p:sldId id="302" r:id="rId14"/>
    <p:sldId id="303" r:id="rId15"/>
    <p:sldId id="301" r:id="rId16"/>
    <p:sldId id="278" r:id="rId17"/>
    <p:sldId id="292" r:id="rId18"/>
    <p:sldId id="330" r:id="rId19"/>
    <p:sldId id="318" r:id="rId20"/>
    <p:sldId id="319" r:id="rId21"/>
    <p:sldId id="320" r:id="rId22"/>
    <p:sldId id="313" r:id="rId23"/>
    <p:sldId id="312" r:id="rId25"/>
    <p:sldId id="311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6" y="-30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728121994779503"/>
          <c:y val="0.0600995031228629"/>
          <c:w val="0.983651600494573"/>
          <c:h val="0.805927835051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256824134328739"/>
                  <c:y val="-0.204427467080338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  <a:r>
                      <a:t>2459,4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00851890156319"/>
                  <c:y val="-0.31926582799007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  <a:r>
                      <a:t>2391,3</a:t>
                    </a:r>
                  </a:p>
                  <a:p>
                    <a:pPr defTabSz="914400"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88458436775977"/>
                  <c:y val="-0.40431879468838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  <a:r>
                      <a:t>3667,9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Sheet1!$B$1:$D$1</c:f>
              <c:strCache>
                <c:ptCount val="3"/>
                <c:pt idx="0">
                  <c:v>2019год</c:v>
                </c:pt>
                <c:pt idx="1">
                  <c:v>2020год</c:v>
                </c:pt>
                <c:pt idx="2">
                  <c:v>2021год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2278.6</c:v>
                </c:pt>
                <c:pt idx="1">
                  <c:v>2391.3</c:v>
                </c:pt>
                <c:pt idx="2">
                  <c:v>3667.9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0"/>
        <c:axId val="171930368"/>
        <c:axId val="172056576"/>
      </c:barChart>
      <c:date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 forceAA="0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172056576"/>
        <c:crosses val="autoZero"/>
        <c:auto val="1"/>
        <c:lblAlgn val="ctr"/>
        <c:lblOffset val="100"/>
        <c:baseTimeUnit val="days"/>
      </c:dateAx>
      <c:valAx>
        <c:axId val="172056576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471698113207547"/>
          <c:y val="0.0768900343642612"/>
          <c:w val="0.977201257861635"/>
          <c:h val="0.8059278350515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256824134328739"/>
                  <c:y val="-0.204427467080338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  <a:r>
                      <a:t>310,8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269192920416"/>
                  <c:y val="-0.3247065243992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  <a:r>
                      <a:t>208,4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69975287247298"/>
                  <c:y val="-0.400691663748953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  <a:r>
                      <a:t>216,7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 2019 год</c:v>
                </c:pt>
                <c:pt idx="1">
                  <c:v> 2020 год</c:v>
                </c:pt>
                <c:pt idx="2">
                  <c:v> 2021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200.4</c:v>
                </c:pt>
                <c:pt idx="1">
                  <c:v>208.4</c:v>
                </c:pt>
                <c:pt idx="2">
                  <c:v>216.7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1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172056576"/>
        <c:crosses val="autoZero"/>
        <c:auto val="1"/>
        <c:lblAlgn val="ctr"/>
        <c:lblOffset val="100"/>
        <c:tickLblSkip val="1"/>
        <c:noMultiLvlLbl val="0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613207547169811"/>
          <c:y val="0.024914089347079"/>
          <c:w val="0.985534591194969"/>
          <c:h val="0.8059278350515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267228924986796"/>
                  <c:y val="-0.204427467080338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  <a:r>
                      <a:t>368,0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00851890156319"/>
                  <c:y val="-0.319265827990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69975287247297"/>
                  <c:y val="-0.404318794688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Sheet1!$B$1:$D$1</c:f>
              <c:strCache>
                <c:ptCount val="3"/>
                <c:pt idx="0">
                  <c:v> 2019 год</c:v>
                </c:pt>
                <c:pt idx="1">
                  <c:v> 2020 год</c:v>
                </c:pt>
                <c:pt idx="2">
                  <c:v> 2021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368</c:v>
                </c:pt>
                <c:pt idx="1">
                  <c:v>382.7</c:v>
                </c:pt>
                <c:pt idx="2">
                  <c:v>405.7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9492352"/>
        <c:axId val="276013824"/>
      </c:barChart>
      <c:catAx>
        <c:axId val="17949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276013824"/>
        <c:crosses val="autoZero"/>
        <c:auto val="1"/>
        <c:lblAlgn val="ctr"/>
        <c:lblOffset val="100"/>
        <c:tickLblSkip val="1"/>
        <c:noMultiLvlLbl val="0"/>
      </c:catAx>
      <c:valAx>
        <c:axId val="276013824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17949235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471698113207547"/>
          <c:y val="0.0768900343642612"/>
          <c:w val="0.974056603773585"/>
          <c:h val="0.8059278350515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00969494505769213"/>
                  <c:y val="-0.3924286125557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  <a:r>
                      <a:t>2567,3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547846355162539"/>
                  <c:y val="-0.38856677640379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  <a:r>
                      <a:t>2567,3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42166785787105"/>
                  <c:y val="-0.40431879468838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  <a:r>
                      <a:t>2567,3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Sheet1!$B$1:$D$1</c:f>
              <c:strCache>
                <c:ptCount val="3"/>
                <c:pt idx="0">
                  <c:v> 2019 год</c:v>
                </c:pt>
                <c:pt idx="1">
                  <c:v> 2020 год</c:v>
                </c:pt>
                <c:pt idx="2">
                  <c:v> 2021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2567.3</c:v>
                </c:pt>
                <c:pt idx="1">
                  <c:v>2567.3</c:v>
                </c:pt>
                <c:pt idx="2">
                  <c:v>2567.3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172056576"/>
        <c:crosses val="autoZero"/>
        <c:auto val="1"/>
        <c:lblAlgn val="ctr"/>
        <c:lblOffset val="100"/>
        <c:tickLblSkip val="1"/>
        <c:noMultiLvlLbl val="0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140177337722"/>
          <c:y val="0.0256030025070224"/>
          <c:w val="0.387529901998611"/>
          <c:h val="0.63917525773195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Столбец1</c:v>
                </c:pt>
              </c:strCache>
            </c:strRef>
          </c:tx>
          <c:spPr/>
          <c:explosion val="0"/>
          <c:dPt>
            <c:idx val="0"/>
            <c:bubble3D val="0"/>
            <c:explosion val="3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3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2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22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explosion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explosion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ru-RU"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5230,4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024797708001943"/>
                  <c:y val="-0.002546121486598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</c:dLbl>
            <c:dLbl>
              <c:idx val="3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ru-RU"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1242,5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166448180987699"/>
                  <c:y val="0.0718856497735925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ru-RU"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76,2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445770199589568"/>
                  <c:y val="0.009602048436999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1">
                  <c:v>Использование и охрана земель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Развитие культуры</c:v>
                </c:pt>
                <c:pt idx="4">
                  <c:v>Благоустройство</c:v>
                </c:pt>
                <c:pt idx="5">
                  <c:v>Пожарная безопасность и защита населения и территории от чрезвычайных ситуаций</c:v>
                </c:pt>
                <c:pt idx="6">
                  <c:v>Энергосбережение  и энергетическая  эффективность</c:v>
                </c:pt>
                <c:pt idx="7">
                  <c:v>Развитие физической культуры и спорта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5199.6</c:v>
                </c:pt>
                <c:pt idx="1">
                  <c:v>10</c:v>
                </c:pt>
                <c:pt idx="2">
                  <c:v>2</c:v>
                </c:pt>
                <c:pt idx="3">
                  <c:v>2805.7</c:v>
                </c:pt>
                <c:pt idx="4">
                  <c:v>793.8</c:v>
                </c:pt>
                <c:pt idx="5">
                  <c:v>57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066375"/>
          <c:y val="0.676666666666667"/>
          <c:w val="0.8635"/>
          <c:h val="0.30333333333333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35117291754"/>
          <c:y val="0.0660846368376379"/>
          <c:w val="0.428782132321955"/>
          <c:h val="0.740269188795926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explosion val="12"/>
            <c:spPr>
              <a:solidFill>
                <a:schemeClr val="accent6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  <a:sp3d>
                <a:extrusionClr>
                  <a:srgbClr val="FFFFFF"/>
                </a:extrusionClr>
                <a:contourClr>
                  <a:srgbClr val="FFFFFF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7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explosion val="2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00127318973311333"/>
                  <c:y val="-0.010600939205123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ru-RU"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10,0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57102412348058"/>
                  <c:y val="0.057356034449152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0218848527509476"/>
                  <c:y val="-0.02129839582970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0995937490032996"/>
                  <c:y val="0.00751700934149884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ru-RU"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77,4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370914779017754"/>
                  <c:y val="-0.010338640670193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977229126877159"/>
                  <c:y val="0.00697025119516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388934764657308"/>
                      <c:h val="0.0296596607276219"/>
                    </c:manualLayout>
                  </c15:layout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1">
                  <c:v>Использование и охрана земель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Развитие культуры</c:v>
                </c:pt>
                <c:pt idx="4">
                  <c:v>Благоустройство</c:v>
                </c:pt>
                <c:pt idx="5">
                  <c:v>Пожарная безопасность и защита населения и территории от чрезвычайных ситуаций</c:v>
                </c:pt>
                <c:pt idx="6">
                  <c:v>Энергосбережение  и энергетическая  эффективность</c:v>
                </c:pt>
                <c:pt idx="7">
                  <c:v>Развитие физической культуры и спорта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5139.7</c:v>
                </c:pt>
                <c:pt idx="1">
                  <c:v>10</c:v>
                </c:pt>
                <c:pt idx="2">
                  <c:v>2</c:v>
                </c:pt>
                <c:pt idx="3">
                  <c:v>1324.5</c:v>
                </c:pt>
                <c:pt idx="4">
                  <c:v>340</c:v>
                </c:pt>
                <c:pt idx="5">
                  <c:v>77.4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</a:p>
        </c:txPr>
      </c:legendEntry>
      <c:layout>
        <c:manualLayout>
          <c:xMode val="edge"/>
          <c:yMode val="edge"/>
          <c:x val="0.066375"/>
          <c:y val="0.671088880805142"/>
          <c:w val="0.8635"/>
          <c:h val="0.30333333333333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MingLiU-ExtB" panose="02020500000000000000" charset="-120"/>
              <a:ea typeface="PMingLiU-ExtB" panose="02020500000000000000" charset="-120"/>
              <a:cs typeface="PMingLiU-ExtB" panose="02020500000000000000" charset="-120"/>
              <a:sym typeface="PMingLiU-ExtB" panose="02020500000000000000" charset="-120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9144517683748"/>
          <c:y val="0.0641590137124167"/>
          <c:w val="0.358199730668368"/>
          <c:h val="0.635783117373255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explosion val="6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p3d>
                <a:extrusionClr>
                  <a:srgbClr val="FFFFFF"/>
                </a:extrusionClr>
                <a:contourClr>
                  <a:srgbClr val="FFFFFF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4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0.00714162204671754"/>
                  <c:y val="0.032741022929812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746367383593314"/>
                  <c:y val="-0.02999990895805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2576210148601"/>
                  <c:y val="0.047079596031720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444583870934205"/>
                  <c:y val="0.01018067978016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374458572027386"/>
                      <c:h val="0.048112866272760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0705362898901373"/>
                  <c:y val="-0.023442948437110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388934764657308"/>
                      <c:h val="0.0296596607276219"/>
                    </c:manualLayout>
                  </c15:layout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1">
                  <c:v>Использование и охрана земель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Развитие культуры</c:v>
                </c:pt>
                <c:pt idx="4">
                  <c:v>Благоустройство</c:v>
                </c:pt>
                <c:pt idx="5">
                  <c:v>Пожарная безопасность и защита населения и территории от чрезвычайных ситуаций</c:v>
                </c:pt>
                <c:pt idx="6">
                  <c:v>Энергосбережение  и энергетическая  эффективность</c:v>
                </c:pt>
                <c:pt idx="7">
                  <c:v>Развитие физической культуры и спорта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5166.7</c:v>
                </c:pt>
                <c:pt idx="1">
                  <c:v>10</c:v>
                </c:pt>
                <c:pt idx="2">
                  <c:v>2</c:v>
                </c:pt>
                <c:pt idx="3">
                  <c:v>1537.2</c:v>
                </c:pt>
                <c:pt idx="4">
                  <c:v>752.8</c:v>
                </c:pt>
                <c:pt idx="5">
                  <c:v>74.7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066375"/>
          <c:y val="0.676666666666667"/>
          <c:w val="0.8635"/>
          <c:h val="0.30333333333333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3717925"/>
            <a:ext cx="8207375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4940300"/>
            <a:ext cx="8212138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1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emf"/><Relationship Id="rId1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1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8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7.jpeg"/><Relationship Id="rId3" Type="http://schemas.openxmlformats.org/officeDocument/2006/relationships/image" Target="../media/image24.jpeg"/><Relationship Id="rId2" Type="http://schemas.openxmlformats.org/officeDocument/2006/relationships/image" Target="../media/image28.jpeg"/><Relationship Id="rId1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323850" y="549275"/>
            <a:ext cx="8280400" cy="5975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БЮДЖЕТ  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МОКРОБАТАЙСКОГО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СЕЛЬСКОГО ПОСЕЛЕНИЯ 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КАГАЛЬНИЦКОГО 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РАЙОНА НА 201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9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ГОД И  НА ПЛАНОВЫЙ ПЕРИОД 20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20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– 202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1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ГОДОВ</a:t>
            </a:r>
            <a:endParaRPr sz="4400" b="1" i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ru-RU" altLang="en-US" sz="3200"/>
            </a:br>
            <a:r>
              <a:rPr lang="ru-RU" altLang="en-US" sz="3200"/>
              <a:t>КРУПНЕЙШИЕ НАЛОГОПЛАТИЛЬЩИКИ </a:t>
            </a:r>
            <a:br>
              <a:rPr lang="ru-RU" altLang="en-US" sz="3200"/>
            </a:br>
            <a:r>
              <a:rPr lang="ru-RU" altLang="en-US" sz="3200"/>
              <a:t>МОКРОБАТАЙСКОГО СЕЛЬСКОГО ПОСЕЛЕНИЯ</a:t>
            </a:r>
            <a:endParaRPr lang="ru-RU" altLang="en-US" sz="32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-60325" y="1847215"/>
            <a:ext cx="8747125" cy="4389120"/>
          </a:xfrm>
        </p:spPr>
        <p:txBody>
          <a:bodyPr/>
          <a:p>
            <a:endParaRPr lang="ru-RU" altLang="en-US" sz="320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/>
          <p:nvPr/>
        </p:nvGraphicFramePr>
        <p:xfrm>
          <a:off x="179705" y="1945005"/>
          <a:ext cx="8507095" cy="4326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7095"/>
              </a:tblGrid>
              <a:tr h="64516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800"/>
                        <a:t>ООО «ГАЗЭНЕРГОСЕТЬ»</a:t>
                      </a:r>
                      <a:endParaRPr lang="ru-RU" altLang="en-US" sz="280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800"/>
                        <a:t>ООО «Пищекомбинат Донской»</a:t>
                      </a:r>
                      <a:endParaRPr lang="ru-RU" altLang="en-US" sz="280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02362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800">
                          <a:solidFill>
                            <a:srgbClr val="7030A0"/>
                          </a:solidFill>
                          <a:sym typeface="+mn-ea"/>
                        </a:rPr>
                        <a:t>СПК «ВИШНЕВЫЙ»</a:t>
                      </a:r>
                      <a:endParaRPr lang="ru-RU" altLang="en-US" sz="2800">
                        <a:solidFill>
                          <a:srgbClr val="7030A0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ru-RU" altLang="en-US" sz="2800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02489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8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АО «КАГАЛЬНИЦКИЙ МЯСОКОСТНЫЙ ЗАВОД»</a:t>
                      </a:r>
                      <a:endParaRPr lang="ru-RU" altLang="en-US" sz="2800" b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ru-RU" altLang="en-US" sz="2800" b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02362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800">
                          <a:solidFill>
                            <a:srgbClr val="7030A0"/>
                          </a:solidFill>
                          <a:sym typeface="+mn-ea"/>
                        </a:rPr>
                        <a:t>ГК «ТЕХНОКОМ»</a:t>
                      </a:r>
                      <a:endParaRPr lang="ru-RU" altLang="en-US" sz="2800">
                        <a:solidFill>
                          <a:srgbClr val="7030A0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ru-RU" altLang="en-US" sz="2800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ctr"/>
            <a:r>
              <a:rPr lang="ru-RU" altLang="en-US" sz="2400"/>
              <a:t>ДИНАМИКА ПОСТУПЛЕНИЙ НАЛОГА НА ДОХОДЫ ФИЗИЧЕСКИХ ЛИЦ В БЮДЖЕТ  МОКРОБААЙСКОГО СЕЛЬСКОГО ПОСЕЛЕНИЯ КАГАЛЬНИЦКОГО РАЙОНА</a:t>
            </a:r>
            <a:endParaRPr lang="ru-RU" altLang="en-US" sz="2400"/>
          </a:p>
        </p:txBody>
      </p:sp>
      <p:pic>
        <p:nvPicPr>
          <p:cNvPr id="5" name="Замещающее содержимое 4" descr="IMG_256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6850" y="2453005"/>
            <a:ext cx="3867785" cy="291084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0" name="Диаграмма 30"/>
          <p:cNvGraphicFramePr>
            <a:graphicFrameLocks noChangeAspect="1"/>
          </p:cNvGraphicFramePr>
          <p:nvPr>
            <p:ph sz="half" idx="2"/>
          </p:nvPr>
        </p:nvGraphicFramePr>
        <p:xfrm>
          <a:off x="4064635" y="1920240"/>
          <a:ext cx="4622165" cy="461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ru-RU" altLang="en-US" sz="2000">
                <a:sym typeface="+mn-ea"/>
              </a:rPr>
              <a:t>ДИНАМИКА ПОСТУПЛЕНИЙ ЕСХН  В БЮДЖЕТ  МОКРОБАТАЙСКОГО СЕЛЬСКОГО ПОСЕЛЕНИЯ КАГАЛЬНИЦКОГО РАЙОНА</a:t>
            </a:r>
            <a:endParaRPr lang="ru-RU" altLang="en-US" sz="2000"/>
          </a:p>
        </p:txBody>
      </p:sp>
      <p:pic>
        <p:nvPicPr>
          <p:cNvPr id="6" name="Замещающее содержимое 5" descr="images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6700" y="2088515"/>
            <a:ext cx="3980180" cy="3279775"/>
          </a:xfrm>
          <a:prstGeom prst="rect">
            <a:avLst/>
          </a:prstGeom>
        </p:spPr>
      </p:pic>
      <p:graphicFrame>
        <p:nvGraphicFramePr>
          <p:cNvPr id="30" name="Диаграмма 30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92008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5356860" y="606107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indent="0" algn="ctr"/>
            <a:endParaRPr lang="ru-RU" altLang="en-US" b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ru-RU" altLang="en-US" sz="2000">
                <a:sym typeface="+mn-ea"/>
              </a:rPr>
            </a:br>
            <a:br>
              <a:rPr lang="ru-RU" altLang="en-US" sz="2000">
                <a:sym typeface="+mn-ea"/>
              </a:rPr>
            </a:br>
            <a:r>
              <a:rPr lang="ru-RU" altLang="en-US" sz="2000">
                <a:sym typeface="+mn-ea"/>
              </a:rPr>
              <a:t>ДИНАМИКА ПОСТУПЛЕНИЙ НАЛОГА НА ИМУЩЕСТВО В БЮДЖЕТ  МОКРОБАТАЙСКОГО СЕЛЬСКОГО ПОСЕЛЕНИЯ КАГАЛЬНИЦКОГО РАЙОНА</a:t>
            </a:r>
            <a:br>
              <a:rPr lang="ru-RU" altLang="en-US" sz="2000"/>
            </a:br>
            <a:endParaRPr lang="ru-RU" altLang="en-US" sz="2000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4485" y="1920875"/>
            <a:ext cx="3721735" cy="3675380"/>
          </a:xfrm>
          <a:prstGeom prst="rect">
            <a:avLst/>
          </a:prstGeom>
        </p:spPr>
      </p:pic>
      <p:graphicFrame>
        <p:nvGraphicFramePr>
          <p:cNvPr id="35" name="Диаграмма 35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92008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ru-RU" altLang="en-US" sz="2000"/>
              <a:t>ДИНАМИКА ПОСТУПЛЕНИЙ ЗЕМЕЛЬНОГО НАЛОГА В БЮДЖЕТ  МОКРОБАТАЙСКОГО СЕЛЬСКОГО ПОСЕЛЕНИЯ КАГАЛЬНИЦКОГО РАЙОНА</a:t>
            </a:r>
            <a:endParaRPr lang="ru-RU" altLang="en-US" sz="2000"/>
          </a:p>
        </p:txBody>
      </p:sp>
      <p:pic>
        <p:nvPicPr>
          <p:cNvPr id="5" name="Замещающее содержимое 4" descr="images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140" y="2295525"/>
            <a:ext cx="4144645" cy="3743325"/>
          </a:xfrm>
          <a:prstGeom prst="rect">
            <a:avLst/>
          </a:prstGeom>
        </p:spPr>
      </p:pic>
      <p:graphicFrame>
        <p:nvGraphicFramePr>
          <p:cNvPr id="30" name="Диаграмма 30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92008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8610"/>
            <a:ext cx="8229600" cy="936625"/>
          </a:xfrm>
        </p:spPr>
        <p:txBody>
          <a:bodyPr>
            <a:normAutofit/>
          </a:bodyPr>
          <a:p>
            <a:pPr algn="ctr"/>
            <a:r>
              <a:rPr lang="ru-RU" altLang="en-US" sz="4000"/>
              <a:t>Безвозмездные поступления</a:t>
            </a:r>
            <a:endParaRPr lang="ru-RU" altLang="en-US" sz="4000"/>
          </a:p>
        </p:txBody>
      </p:sp>
      <p:graphicFrame>
        <p:nvGraphicFramePr>
          <p:cNvPr id="4" name="Объект 3"/>
          <p:cNvGraphicFramePr/>
          <p:nvPr/>
        </p:nvGraphicFramePr>
        <p:xfrm>
          <a:off x="455613" y="1244918"/>
          <a:ext cx="8232775" cy="547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9658350" imgH="5867400" progId="Excel.Chart.8">
                  <p:embed/>
                </p:oleObj>
              </mc:Choice>
              <mc:Fallback>
                <p:oleObj name="" r:id="rId1" imgW="9658350" imgH="5867400" progId="Excel.Chart.8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5613" y="1244918"/>
                        <a:ext cx="8232775" cy="54762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81965" y="535305"/>
            <a:ext cx="8204200" cy="967740"/>
          </a:xfrm>
        </p:spPr>
        <p:txBody>
          <a:bodyPr>
            <a:normAutofit fontScale="90000"/>
          </a:bodyPr>
          <a:p>
            <a:r>
              <a:rPr lang="ru-RU" altLang="en-US" sz="28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Расходы бюджета Мокробатайского сельского поселения Кагальницкого района в 2019 году 9725,4тыс.рублей</a:t>
            </a:r>
            <a:endParaRPr lang="ru-RU" altLang="en-US" sz="28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-338455" y="1920085"/>
            <a:ext cx="4038600" cy="4434840"/>
          </a:xfrm>
        </p:spPr>
        <p:txBody>
          <a:bodyPr/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</p:txBody>
      </p:sp>
      <p:sp>
        <p:nvSpPr>
          <p:cNvPr id="111" name="Текстовое поле 110"/>
          <p:cNvSpPr txBox="1"/>
          <p:nvPr/>
        </p:nvSpPr>
        <p:spPr>
          <a:xfrm>
            <a:off x="-2071370" y="-4081780"/>
            <a:ext cx="1013777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     </a:t>
            </a:r>
            <a:endParaRPr lang="ru-RU" altLang="en-US"/>
          </a:p>
        </p:txBody>
      </p:sp>
      <p:sp>
        <p:nvSpPr>
          <p:cNvPr id="112" name="Текстовое поле 111"/>
          <p:cNvSpPr txBox="1"/>
          <p:nvPr/>
        </p:nvSpPr>
        <p:spPr>
          <a:xfrm>
            <a:off x="-2071370" y="-1693545"/>
            <a:ext cx="101377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 </a:t>
            </a:r>
            <a:endParaRPr lang="ru-RU" altLang="en-US"/>
          </a:p>
        </p:txBody>
      </p:sp>
      <p:sp>
        <p:nvSpPr>
          <p:cNvPr id="113" name="Текстовое поле 112"/>
          <p:cNvSpPr txBox="1"/>
          <p:nvPr/>
        </p:nvSpPr>
        <p:spPr>
          <a:xfrm>
            <a:off x="8441690" y="-183515"/>
            <a:ext cx="71666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 </a:t>
            </a:r>
            <a:endParaRPr lang="ru-RU" altLang="en-US"/>
          </a:p>
        </p:txBody>
      </p:sp>
      <p:pic>
        <p:nvPicPr>
          <p:cNvPr id="16" name="Изображение 15"/>
          <p:cNvPicPr/>
          <p:nvPr/>
        </p:nvPicPr>
        <p:blipFill>
          <a:blip r:embed="rId1"/>
          <a:stretch>
            <a:fillRect/>
          </a:stretch>
        </p:blipFill>
        <p:spPr>
          <a:xfrm>
            <a:off x="2872740" y="3667760"/>
            <a:ext cx="227965" cy="869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Изображение 16"/>
          <p:cNvPicPr/>
          <p:nvPr/>
        </p:nvPicPr>
        <p:blipFill>
          <a:blip r:embed="rId2"/>
          <a:stretch>
            <a:fillRect/>
          </a:stretch>
        </p:blipFill>
        <p:spPr>
          <a:xfrm>
            <a:off x="2929890" y="4675505"/>
            <a:ext cx="113665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" name="Текстовое поле 116"/>
          <p:cNvSpPr txBox="1"/>
          <p:nvPr/>
        </p:nvSpPr>
        <p:spPr>
          <a:xfrm>
            <a:off x="-4395470" y="6553200"/>
            <a:ext cx="1013777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    </a:t>
            </a:r>
            <a:endParaRPr lang="ru-RU" altLang="en-US"/>
          </a:p>
        </p:txBody>
      </p:sp>
      <p:graphicFrame>
        <p:nvGraphicFramePr>
          <p:cNvPr id="2" name="Замещающее содержимое -2147482592"/>
          <p:cNvGraphicFramePr/>
          <p:nvPr>
            <p:ph sz="half" idx="2"/>
          </p:nvPr>
        </p:nvGraphicFramePr>
        <p:xfrm>
          <a:off x="327978" y="1844675"/>
          <a:ext cx="8112760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9591675" imgH="5657850" progId="Excel.Chart.8">
                  <p:embed/>
                </p:oleObj>
              </mc:Choice>
              <mc:Fallback>
                <p:oleObj name="" r:id="rId3" imgW="9591675" imgH="5657850" progId="Excel.Chart.8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4"/>
                      <a:srcRect b="-32"/>
                      <a:stretch>
                        <a:fillRect/>
                      </a:stretch>
                    </p:blipFill>
                    <p:spPr>
                      <a:xfrm>
                        <a:off x="327978" y="1844675"/>
                        <a:ext cx="8112760" cy="4714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ctr"/>
            <a:br>
              <a:rPr lang="ru-RU" altLang="en-US" sz="2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</a:br>
            <a:br>
              <a:rPr lang="ru-RU" altLang="en-US" sz="2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</a:br>
            <a:br>
              <a:rPr lang="ru-RU" altLang="en-US" sz="2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</a:br>
            <a:r>
              <a:rPr lang="ru-RU" altLang="en-US" sz="2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Доля муниципальных программ в общем объеме расходов, запланированных на реализацию муниципальных программ Мокробатайского сельского поселения в 2019 году</a:t>
            </a:r>
            <a:br>
              <a:rPr lang="ru-RU" altLang="en-US" sz="2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altLang="en-US" sz="24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10490" y="1847215"/>
            <a:ext cx="8990330" cy="4611370"/>
          </a:xfrm>
        </p:spPr>
        <p:txBody>
          <a:bodyPr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 flipH="1">
            <a:off x="9100185" y="1920240"/>
            <a:ext cx="76200" cy="4434840"/>
          </a:xfrm>
        </p:spPr>
        <p:txBody>
          <a:bodyPr/>
          <a:p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10185" y="1919605"/>
            <a:ext cx="2583180" cy="14808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/>
              <a:t>Энергосбережение и повышение энергетической эффективности </a:t>
            </a:r>
            <a:endParaRPr lang="ru-RU" altLang="en-US"/>
          </a:p>
          <a:p>
            <a:pPr algn="ctr"/>
            <a:r>
              <a:rPr lang="ru-RU" altLang="en-US"/>
              <a:t>0,05%</a:t>
            </a:r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933700" y="1919605"/>
            <a:ext cx="2964180" cy="148018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Пожарная безопасность и защита населения и территории от чрезвычайных ситуаций</a:t>
            </a:r>
            <a:endParaRPr lang="ru-RU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0,81%</a:t>
            </a:r>
            <a:endParaRPr lang="ru-RU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1065" y="1920875"/>
            <a:ext cx="3035935" cy="14795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/>
              <a:t>Благоустройство</a:t>
            </a:r>
            <a:endParaRPr lang="ru-RU" altLang="en-US"/>
          </a:p>
          <a:p>
            <a:pPr algn="ctr"/>
            <a:r>
              <a:rPr lang="ru-RU" altLang="en-US"/>
              <a:t>13,2%</a:t>
            </a:r>
            <a:endParaRPr lang="ru-RU" alt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10185" y="3695700"/>
            <a:ext cx="2989580" cy="18249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406775" y="3695065"/>
            <a:ext cx="2491105" cy="1282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>
                <a:solidFill>
                  <a:srgbClr val="FF0000"/>
                </a:solidFill>
              </a:rPr>
              <a:t>Развитие культуры</a:t>
            </a:r>
            <a:endParaRPr lang="ru-RU" altLang="en-US">
              <a:solidFill>
                <a:srgbClr val="FF0000"/>
              </a:solidFill>
            </a:endParaRPr>
          </a:p>
          <a:p>
            <a:pPr algn="ctr"/>
            <a:r>
              <a:rPr lang="ru-RU" altLang="en-US">
                <a:solidFill>
                  <a:srgbClr val="FF0000"/>
                </a:solidFill>
              </a:rPr>
              <a:t>29,9%</a:t>
            </a:r>
            <a:endParaRPr lang="ru-RU" altLang="en-US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635" y="3507740"/>
            <a:ext cx="2920365" cy="914400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>
                <a:solidFill>
                  <a:srgbClr val="00B050"/>
                </a:solidFill>
              </a:rPr>
              <a:t>Развитие физической культуры и спорта</a:t>
            </a:r>
            <a:endParaRPr lang="ru-RU" altLang="en-US">
              <a:solidFill>
                <a:srgbClr val="00B050"/>
              </a:solidFill>
            </a:endParaRPr>
          </a:p>
          <a:p>
            <a:pPr algn="ctr"/>
            <a:r>
              <a:rPr lang="ru-RU" altLang="en-US">
                <a:solidFill>
                  <a:srgbClr val="00B050"/>
                </a:solidFill>
              </a:rPr>
              <a:t>0,02%</a:t>
            </a:r>
            <a:endParaRPr lang="ru-RU" altLang="en-US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185" y="5713730"/>
            <a:ext cx="2990215" cy="107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/>
              <a:t>Обеспечение общественногопорядка</a:t>
            </a:r>
            <a:endParaRPr lang="ru-RU" altLang="en-US"/>
          </a:p>
          <a:p>
            <a:pPr algn="ctr"/>
            <a:r>
              <a:rPr lang="ru-RU" altLang="en-US"/>
              <a:t>0,02%</a:t>
            </a:r>
            <a:endParaRPr lang="ru-RU" altLang="en-US"/>
          </a:p>
        </p:txBody>
      </p:sp>
      <p:sp>
        <p:nvSpPr>
          <p:cNvPr id="15" name="Прямоугольник 14"/>
          <p:cNvSpPr/>
          <p:nvPr/>
        </p:nvSpPr>
        <p:spPr>
          <a:xfrm>
            <a:off x="3505200" y="5273040"/>
            <a:ext cx="2393315" cy="14344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/>
              <a:t>Использование и охрана земель</a:t>
            </a:r>
            <a:endParaRPr lang="ru-RU" altLang="en-US"/>
          </a:p>
          <a:p>
            <a:pPr algn="ctr"/>
            <a:r>
              <a:rPr lang="ru-RU" altLang="en-US"/>
              <a:t>0,1%</a:t>
            </a:r>
            <a:endParaRPr lang="ru-RU" alt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6097270" y="4528820"/>
            <a:ext cx="2920365" cy="225806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 sz="1600"/>
              <a:t>Управление муниципальными финансами и создание условий для эффективного управления муниципальными финансами</a:t>
            </a:r>
            <a:endParaRPr lang="ru-RU" altLang="en-US" sz="1600"/>
          </a:p>
          <a:p>
            <a:pPr algn="ctr"/>
            <a:r>
              <a:rPr lang="ru-RU" altLang="en-US" sz="1600"/>
              <a:t>55,8%</a:t>
            </a:r>
            <a:endParaRPr lang="ru-RU" altLang="en-US"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229600" cy="941070"/>
          </a:xfrm>
        </p:spPr>
        <p:txBody>
          <a:bodyPr>
            <a:normAutofit/>
          </a:bodyPr>
          <a:p>
            <a:pPr algn="ctr"/>
            <a:r>
              <a:rPr lang="ru-RU" altLang="en-US" sz="2000"/>
              <a:t>МУНИЦИПАЛЬНЫЕ ПРОГРАММЫ МОКРОБАТАЙСКОГОСЕЛЬСКОГОПОСЕЛЕНИЯ НА 2019ГОД</a:t>
            </a:r>
            <a:endParaRPr lang="ru-RU" altLang="en-US" sz="20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endParaRPr lang="ru-RU" altLang="en-US"/>
          </a:p>
        </p:txBody>
      </p:sp>
      <p:graphicFrame>
        <p:nvGraphicFramePr>
          <p:cNvPr id="5" name="Диаграмма 1"/>
          <p:cNvGraphicFramePr/>
          <p:nvPr>
            <p:ph sz="half" idx="2"/>
          </p:nvPr>
        </p:nvGraphicFramePr>
        <p:xfrm>
          <a:off x="141605" y="1366520"/>
          <a:ext cx="8860790" cy="529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15"/>
            <a:ext cx="8229600" cy="588645"/>
          </a:xfrm>
        </p:spPr>
        <p:txBody>
          <a:bodyPr>
            <a:normAutofit fontScale="90000"/>
          </a:bodyPr>
          <a:p>
            <a:pPr algn="ctr"/>
            <a:r>
              <a:rPr lang="ru-RU" altLang="en-US" sz="2000">
                <a:sym typeface="+mn-ea"/>
              </a:rPr>
              <a:t>МУНИЦИПАЛЬНЫЕ ПРОГРАММЫ МОКРОБАТАЙСКОГОСЕЛЬСКОГОПОСЕЛЕНИЯ НА 2020ГОД</a:t>
            </a:r>
            <a:endParaRPr lang="ru-RU" altLang="en-US" sz="20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 flipH="1">
            <a:off x="583565" y="1687195"/>
            <a:ext cx="76200" cy="4434840"/>
          </a:xfrm>
        </p:spPr>
        <p:txBody>
          <a:bodyPr/>
          <a:p>
            <a:pPr marL="0" indent="0">
              <a:buNone/>
            </a:pPr>
            <a:endParaRPr lang="ru-RU" altLang="en-US"/>
          </a:p>
        </p:txBody>
      </p:sp>
      <p:graphicFrame>
        <p:nvGraphicFramePr>
          <p:cNvPr id="5" name="Диаграмма 1"/>
          <p:cNvGraphicFramePr/>
          <p:nvPr>
            <p:ph sz="half" idx="2"/>
          </p:nvPr>
        </p:nvGraphicFramePr>
        <p:xfrm>
          <a:off x="51435" y="1687195"/>
          <a:ext cx="9041130" cy="5236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Номер слайда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sz="1200" dirty="0">
                <a:solidFill>
                  <a:srgbClr val="898989"/>
                </a:solidFill>
              </a:rPr>
            </a:fld>
            <a:endParaRPr lang="ru-RU" sz="1200" dirty="0">
              <a:solidFill>
                <a:srgbClr val="898989"/>
              </a:solidFill>
            </a:endParaRPr>
          </a:p>
        </p:txBody>
      </p:sp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68630" y="189230"/>
            <a:ext cx="8218170" cy="385445"/>
          </a:xfrm>
        </p:spPr>
        <p:txBody>
          <a:bodyPr vert="horz" wrap="square" lIns="91440" tIns="45720" rIns="91440" bIns="45720" anchor="ctr">
            <a:normAutofit fontScale="90000"/>
          </a:bodyPr>
          <a:p>
            <a:pPr eaLnBrk="1" hangingPunct="1"/>
            <a:r>
              <a:rPr sz="4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Что такое бюджет?</a:t>
            </a:r>
            <a:endParaRPr sz="40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176" name="Rectangle 8"/>
          <p:cNvSpPr/>
          <p:nvPr/>
        </p:nvSpPr>
        <p:spPr>
          <a:xfrm>
            <a:off x="179705" y="3561080"/>
            <a:ext cx="8642350" cy="80391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БЮДЖЕТ</a:t>
            </a:r>
            <a:r>
              <a:rPr sz="1500" b="1" dirty="0">
                <a:latin typeface="Arial" panose="020B0604020202020204" pitchFamily="34" charset="0"/>
              </a:rPr>
              <a:t> </a:t>
            </a:r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(от старонормандского </a:t>
            </a:r>
            <a:r>
              <a:rPr lang="en-US" altLang="x-none"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bougette </a:t>
            </a:r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sz="15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178" name="Rectangle 10"/>
          <p:cNvSpPr/>
          <p:nvPr/>
        </p:nvSpPr>
        <p:spPr>
          <a:xfrm>
            <a:off x="179388" y="889635"/>
            <a:ext cx="2089150" cy="24149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ДОХОДЫ</a:t>
            </a:r>
            <a:endParaRPr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  <a:endParaRPr sz="15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7179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0" y="4430078"/>
            <a:ext cx="2590800" cy="170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0" name="Rectangle 12"/>
          <p:cNvSpPr/>
          <p:nvPr/>
        </p:nvSpPr>
        <p:spPr>
          <a:xfrm>
            <a:off x="6354763" y="793750"/>
            <a:ext cx="2520950" cy="2876550"/>
          </a:xfrm>
          <a:prstGeom prst="rect">
            <a:avLst/>
          </a:prstGeom>
          <a:noFill/>
          <a:ln w="9525">
            <a:noFill/>
          </a:ln>
        </p:spPr>
        <p:txBody>
          <a:bodyPr wrap="square" lIns="0" rIns="0" anchor="ctr">
            <a:spAutoFit/>
          </a:bodyPr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РАСХОДЫ</a:t>
            </a:r>
            <a:endParaRPr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культура, физическая культура и спорт и другие), капитальное строительство и другие)</a:t>
            </a:r>
            <a:endParaRPr sz="15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181" name="Line 13"/>
          <p:cNvSpPr/>
          <p:nvPr/>
        </p:nvSpPr>
        <p:spPr>
          <a:xfrm flipH="1">
            <a:off x="2700338" y="4941888"/>
            <a:ext cx="503237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2" name="Line 14"/>
          <p:cNvSpPr/>
          <p:nvPr/>
        </p:nvSpPr>
        <p:spPr>
          <a:xfrm>
            <a:off x="5795963" y="4941888"/>
            <a:ext cx="504825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5" name="Rectangle 17"/>
          <p:cNvSpPr/>
          <p:nvPr/>
        </p:nvSpPr>
        <p:spPr>
          <a:xfrm>
            <a:off x="323850" y="4527550"/>
            <a:ext cx="2305050" cy="15081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превышение доходов над расходами образует положительный остаток бюджета</a:t>
            </a:r>
            <a:r>
              <a:rPr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sz="16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ПРОФИЦИТ</a:t>
            </a:r>
            <a:endParaRPr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186" name="Rectangle 18"/>
          <p:cNvSpPr/>
          <p:nvPr/>
        </p:nvSpPr>
        <p:spPr>
          <a:xfrm>
            <a:off x="6227763" y="4365625"/>
            <a:ext cx="2376487" cy="12509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если расходная часть бюджета превышает доходную, то бюджет формируется с</a:t>
            </a:r>
            <a:endParaRPr sz="15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ДЕФИЦИТОМ</a:t>
            </a:r>
            <a:endParaRPr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187" name="Rectangle 19"/>
          <p:cNvSpPr/>
          <p:nvPr/>
        </p:nvSpPr>
        <p:spPr>
          <a:xfrm>
            <a:off x="179388" y="6035675"/>
            <a:ext cx="8569325" cy="5492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sz="15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7189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558" y="1034733"/>
            <a:ext cx="3573462" cy="2393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0" name="Line 22"/>
          <p:cNvSpPr/>
          <p:nvPr/>
        </p:nvSpPr>
        <p:spPr>
          <a:xfrm flipV="1">
            <a:off x="323850" y="574675"/>
            <a:ext cx="8496300" cy="163195"/>
          </a:xfrm>
          <a:prstGeom prst="line">
            <a:avLst/>
          </a:prstGeom>
          <a:ln w="47625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1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7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8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9000"/>
                            </p:stCondLst>
                            <p:childTnLst>
                              <p:par>
                                <p:cTn id="5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899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8899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7899"/>
                            </p:stCondLst>
                            <p:childTnLst>
                              <p:par>
                                <p:cTn id="7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6" grpId="0"/>
      <p:bldP spid="7178" grpId="0"/>
      <p:bldP spid="7180" grpId="0"/>
      <p:bldP spid="7185" grpId="0"/>
      <p:bldP spid="7186" grpId="0"/>
      <p:bldP spid="71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1025525"/>
          </a:xfrm>
        </p:spPr>
        <p:txBody>
          <a:bodyPr>
            <a:normAutofit/>
          </a:bodyPr>
          <a:p>
            <a:pPr algn="ctr"/>
            <a:r>
              <a:rPr lang="ru-RU" altLang="en-US" sz="2000">
                <a:sym typeface="+mn-ea"/>
              </a:rPr>
              <a:t>МУНИЦИПАЛЬНЫЕ ПРОГРАММЫ МОКРОБАТАЙСКОГОСЕЛЬСКОГОПОСЕЛЕНИЯ НА 2021ГОД</a:t>
            </a:r>
            <a:br>
              <a:rPr lang="ru-RU" altLang="en-US" sz="2000"/>
            </a:br>
            <a:endParaRPr lang="ru-RU" altLang="en-US" sz="20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06680" y="1920085"/>
            <a:ext cx="4038600" cy="4434840"/>
          </a:xfrm>
        </p:spPr>
        <p:txBody>
          <a:bodyPr/>
          <a:p>
            <a:endParaRPr lang="ru-RU" altLang="en-US"/>
          </a:p>
        </p:txBody>
      </p:sp>
      <p:graphicFrame>
        <p:nvGraphicFramePr>
          <p:cNvPr id="5" name="Диаграмма 1"/>
          <p:cNvGraphicFramePr/>
          <p:nvPr>
            <p:ph sz="half" idx="2"/>
          </p:nvPr>
        </p:nvGraphicFramePr>
        <p:xfrm>
          <a:off x="27305" y="1089025"/>
          <a:ext cx="9089390" cy="526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МОКРОБАТАЙСКОЕ СЕЛЬСКОЕ ПОСЕЛЕНИЕ</a:t>
            </a:r>
            <a:endParaRPr lang="ru-RU" sz="20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995" y="786130"/>
            <a:ext cx="8715375" cy="59289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СТРУКТУРА РАСХОДОВ БЮДЖЕТА МОКРОБАТАЙСКОГО СЕЛЬСКОГО ПОСЕЛЕНИЯ НА 2019 ГОД</a:t>
            </a:r>
            <a:endParaRPr lang="ru-RU" sz="2000" b="1" dirty="0" smtClean="0"/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618615"/>
          <a:ext cx="9144000" cy="495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455"/>
                <a:gridCol w="2009775"/>
                <a:gridCol w="2248535"/>
                <a:gridCol w="1499235"/>
              </a:tblGrid>
              <a:tr h="2442845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ВОПРОСЫ и ОБРАЗОВАНИЕ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5325,3 ТЫС. РУБЛЕЙ</a:t>
                      </a: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208,2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15,0 ТЫС. РУБЛЕЙ</a:t>
                      </a:r>
                      <a:endParaRPr lang="ru-RU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cPr/>
                </a:tc>
              </a:tr>
              <a:tr h="251650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ХОЗЯЙСТВО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1257,5 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ФИЗКУЛЬТУРА И СПОРТ</a:t>
                      </a:r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2,0 ТЫС.</a:t>
                      </a:r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РУБЛЕЙ</a:t>
                      </a:r>
                      <a:endParaRPr lang="ru-RU" b="1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КУЛЬТУРА,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  <a:endParaRPr lang="ru-RU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2847,7 ТЫС.</a:t>
                      </a:r>
                      <a:endParaRPr lang="ru-RU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СОЦИАЛЬНАЯ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ПОЛИТИКА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62,2 ТЫС. РУБЛЕЙ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ym typeface="+mn-ea"/>
              </a:rPr>
              <a:t>МОКРОБАТАЙСКОЕ СЕЛЬСКОЕ ПОСЕЛЕНИЕ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СТРУКТУРА РАСХОДОВ БЮДЖЕТА МОКРОБАТАЙСКОГО СЕЛЬСКОГО ПОСЕЛЕНИЯ</a:t>
            </a: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 НА 2020 ГОД</a:t>
            </a:r>
            <a:endParaRPr lang="ru-RU" sz="2000" b="1" dirty="0" smtClean="0"/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134870"/>
          <a:ext cx="9144000" cy="472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060"/>
                <a:gridCol w="1995170"/>
                <a:gridCol w="2248535"/>
                <a:gridCol w="1499235"/>
              </a:tblGrid>
              <a:tr h="2361565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ВОПРОСЫ</a:t>
                      </a:r>
                      <a:endParaRPr lang="ru-RU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5350,6ТЫС. РУБЛЕЙ</a:t>
                      </a: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209,2 ТЫС. РУБЛЕЙ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14,5ТЫС. РУБЛЕЙ</a:t>
                      </a:r>
                      <a:endParaRPr lang="ru-RU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cPr/>
                </a:tc>
              </a:tr>
              <a:tr h="23615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ХОЗЯЙСТВО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355,0ТЫС.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ym typeface="+mn-ea"/>
                        </a:rPr>
                        <a:t>ФИЗКУЛЬТУРА И СПОРТ</a:t>
                      </a:r>
                      <a:endParaRPr lang="ru-RU" b="1" dirty="0" smtClean="0">
                        <a:sym typeface="+mn-ea"/>
                      </a:endParaRP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2,0 ТЫС.</a:t>
                      </a:r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РУБЛЕЙ</a:t>
                      </a:r>
                      <a:endParaRPr lang="ru-RU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КУЛЬТУРА,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  <a:endParaRPr lang="ru-RU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1368,2 ТЫС.</a:t>
                      </a:r>
                      <a:endParaRPr lang="ru-RU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СОЦИАЛЬНАЯ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ПОЛИТИКА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64,7 ТЫС.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3943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ym typeface="+mn-ea"/>
              </a:rPr>
              <a:t>МОКРОБАТАЙСКОЕ СЕЛЬСКОЕ ПОСЕЛЕНИЕ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995" y="578485"/>
            <a:ext cx="8715375" cy="6136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СТРУКТУРА РАСХОДОВ БЮДЖЕТА МОКРОБАТАЙСКОГО СЕЛЬСКОГО ПОСЕЛЕНИЯ</a:t>
            </a: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 НА 2021 ГОД</a:t>
            </a:r>
            <a:endParaRPr lang="ru-RU" sz="2000" b="1" dirty="0" smtClean="0"/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654481"/>
          <a:ext cx="9144000" cy="5203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665"/>
                <a:gridCol w="2009794"/>
                <a:gridCol w="2248525"/>
                <a:gridCol w="1499016"/>
              </a:tblGrid>
              <a:tr h="2667635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ВОПРОСЫ</a:t>
                      </a:r>
                      <a:endParaRPr lang="ru-RU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5919,0ТЫС. РУБЛЕЙ</a:t>
                      </a: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215,6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10,0 ТЫС. РУБЛЕЙ</a:t>
                      </a:r>
                      <a:endParaRPr lang="ru-RU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cPr/>
                </a:tc>
              </a:tr>
              <a:tr h="2536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ХОЗЯЙСТВО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767,8 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ym typeface="+mn-ea"/>
                        </a:rPr>
                        <a:t>ФИЗКУЛЬТУРА И СПОРТ</a:t>
                      </a:r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2,0 ТЫС.</a:t>
                      </a:r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РУБЛЕЙ</a:t>
                      </a:r>
                      <a:endParaRPr lang="ru-RU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КУЛЬТУРА,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  <a:endParaRPr lang="ru-RU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1582,7 ТЫС.</a:t>
                      </a:r>
                      <a:endParaRPr lang="ru-RU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СОЦИАЛЬНАЯ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ПОЛИТИКА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67,3 ТЫС.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851535"/>
          </a:xfrm>
        </p:spPr>
        <p:txBody>
          <a:bodyPr>
            <a:normAutofit/>
          </a:bodyPr>
          <a:p>
            <a:pPr algn="ctr"/>
            <a:r>
              <a:rPr lang="ru-RU" altLang="en-US" sz="2400"/>
              <a:t>Структура муниципального долга Мокробатайского сельского поселения на 2019-2023 годы</a:t>
            </a:r>
            <a:endParaRPr lang="ru-RU" altLang="en-US" sz="2400"/>
          </a:p>
        </p:txBody>
      </p:sp>
      <p:graphicFrame>
        <p:nvGraphicFramePr>
          <p:cNvPr id="11" name="Замещающее содержимое 10"/>
          <p:cNvGraphicFramePr/>
          <p:nvPr>
            <p:ph sz="half" idx="1"/>
          </p:nvPr>
        </p:nvGraphicFramePr>
        <p:xfrm>
          <a:off x="379730" y="1920240"/>
          <a:ext cx="8589645" cy="4580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1290"/>
                <a:gridCol w="1431925"/>
                <a:gridCol w="1426845"/>
                <a:gridCol w="1436370"/>
                <a:gridCol w="1431925"/>
                <a:gridCol w="1431290"/>
              </a:tblGrid>
              <a:tr h="11779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Наименование вида долгового обязательства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 долга на 01.01.201</a:t>
                      </a:r>
                      <a:r>
                        <a:rPr lang="ru-RU"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9</a:t>
                      </a:r>
                      <a:endParaRPr lang="ru-RU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 долга на 01.01.20</a:t>
                      </a:r>
                      <a:r>
                        <a:rPr lang="ru-RU"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20</a:t>
                      </a:r>
                      <a:endParaRPr lang="ru-RU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 долга на 01.01.20</a:t>
                      </a:r>
                      <a:r>
                        <a:rPr lang="ru-RU"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21</a:t>
                      </a:r>
                      <a:endParaRPr lang="ru-RU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 долга на 01.01.202</a:t>
                      </a:r>
                      <a:r>
                        <a:rPr lang="ru-RU"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</a:t>
                      </a:r>
                      <a:endParaRPr lang="ru-RU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 долга на 01.01.20</a:t>
                      </a:r>
                      <a:r>
                        <a:rPr lang="ru-RU"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23</a:t>
                      </a:r>
                      <a:endParaRPr lang="ru-RU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819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Муниципальный долг, всего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</a:tr>
              <a:tr h="3105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в том числе: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</a:tr>
              <a:tr h="4959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Бюджетные кредиты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</a:tr>
              <a:tr h="8369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Кредиты кредитных организаций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</a:tr>
              <a:tr h="6508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Муниципальные гарантии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</a:tr>
              <a:tr h="3721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Ценные бумаги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 vert="horz" anchor="t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Номер слайда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sz="1200" dirty="0">
                <a:solidFill>
                  <a:srgbClr val="898989"/>
                </a:solidFill>
              </a:rPr>
            </a:fld>
            <a:endParaRPr lang="ru-RU" sz="1200" dirty="0">
              <a:solidFill>
                <a:srgbClr val="898989"/>
              </a:solidFill>
            </a:endParaRPr>
          </a:p>
        </p:txBody>
      </p:sp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sz="3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Какие бывают бюджеты?</a:t>
            </a:r>
            <a:endParaRPr sz="32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7893" name="Rectangle 5"/>
          <p:cNvSpPr/>
          <p:nvPr/>
        </p:nvSpPr>
        <p:spPr>
          <a:xfrm>
            <a:off x="611188" y="908050"/>
            <a:ext cx="1511300" cy="358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Бюджет семьи</a:t>
            </a:r>
            <a:endParaRPr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7894" name="Line 6"/>
          <p:cNvSpPr/>
          <p:nvPr/>
        </p:nvSpPr>
        <p:spPr>
          <a:xfrm flipH="1">
            <a:off x="2500313" y="868363"/>
            <a:ext cx="709612" cy="317500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5" name="Line 7"/>
          <p:cNvSpPr/>
          <p:nvPr/>
        </p:nvSpPr>
        <p:spPr>
          <a:xfrm flipH="1">
            <a:off x="4572000" y="765175"/>
            <a:ext cx="0" cy="936625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6" name="Line 8"/>
          <p:cNvSpPr/>
          <p:nvPr/>
        </p:nvSpPr>
        <p:spPr>
          <a:xfrm>
            <a:off x="5867400" y="836613"/>
            <a:ext cx="722313" cy="368300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7" name="Rectangle 9"/>
          <p:cNvSpPr/>
          <p:nvPr/>
        </p:nvSpPr>
        <p:spPr>
          <a:xfrm>
            <a:off x="3086418" y="1812925"/>
            <a:ext cx="2951162" cy="64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Бюджеты публично-правовых образований</a:t>
            </a:r>
            <a:endParaRPr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898" name="Rectangle 10"/>
          <p:cNvSpPr/>
          <p:nvPr/>
        </p:nvSpPr>
        <p:spPr>
          <a:xfrm>
            <a:off x="6516688" y="836613"/>
            <a:ext cx="2447925" cy="4302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Бюджет организаций</a:t>
            </a:r>
            <a:endParaRPr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7899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3063" y="1265238"/>
            <a:ext cx="2024062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0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3860800"/>
            <a:ext cx="2370137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1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963" y="3870325"/>
            <a:ext cx="2557462" cy="1398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3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288" y="3860800"/>
            <a:ext cx="2165350" cy="1382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04" name="Line 16"/>
          <p:cNvSpPr/>
          <p:nvPr/>
        </p:nvSpPr>
        <p:spPr>
          <a:xfrm>
            <a:off x="5553075" y="2781300"/>
            <a:ext cx="720725" cy="719138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5" name="Line 17"/>
          <p:cNvSpPr/>
          <p:nvPr/>
        </p:nvSpPr>
        <p:spPr>
          <a:xfrm>
            <a:off x="4562475" y="2781300"/>
            <a:ext cx="0" cy="863600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6" name="Line 18"/>
          <p:cNvSpPr/>
          <p:nvPr/>
        </p:nvSpPr>
        <p:spPr>
          <a:xfrm flipH="1">
            <a:off x="2843213" y="2781300"/>
            <a:ext cx="720725" cy="792163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7" name="Rectangle 19"/>
          <p:cNvSpPr/>
          <p:nvPr/>
        </p:nvSpPr>
        <p:spPr>
          <a:xfrm>
            <a:off x="179388" y="5157788"/>
            <a:ext cx="2663825" cy="129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Российской </a:t>
            </a:r>
            <a: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Федерации</a:t>
            </a:r>
            <a:endParaRPr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(федеральный бюджет, бюджеты государственных внебюджетных фондов РФ)</a:t>
            </a:r>
            <a:endParaRPr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908" name="Rectangle 20"/>
          <p:cNvSpPr/>
          <p:nvPr/>
        </p:nvSpPr>
        <p:spPr>
          <a:xfrm>
            <a:off x="3276600" y="4989513"/>
            <a:ext cx="2663825" cy="178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субъектов</a:t>
            </a:r>
            <a:endParaRPr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Российской Федерации</a:t>
            </a:r>
            <a:endParaRPr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(региональные бюджеты, бюджеты территориальных фондов ОМС)</a:t>
            </a:r>
            <a:endParaRPr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909" name="Rectangle 21"/>
          <p:cNvSpPr/>
          <p:nvPr/>
        </p:nvSpPr>
        <p:spPr>
          <a:xfrm>
            <a:off x="6300788" y="5305425"/>
            <a:ext cx="2519362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муниципальных образований</a:t>
            </a:r>
            <a:endParaRPr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(местные бюджеты)</a:t>
            </a:r>
            <a:endParaRPr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910" name="Line 22"/>
          <p:cNvSpPr/>
          <p:nvPr/>
        </p:nvSpPr>
        <p:spPr>
          <a:xfrm>
            <a:off x="323850" y="692150"/>
            <a:ext cx="8496300" cy="0"/>
          </a:xfrm>
          <a:prstGeom prst="line">
            <a:avLst/>
          </a:prstGeom>
          <a:ln w="47625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11" name="Line 23"/>
          <p:cNvSpPr/>
          <p:nvPr/>
        </p:nvSpPr>
        <p:spPr>
          <a:xfrm>
            <a:off x="3203575" y="2565400"/>
            <a:ext cx="2592388" cy="0"/>
          </a:xfrm>
          <a:prstGeom prst="line">
            <a:avLst/>
          </a:prstGeom>
          <a:ln w="44450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8" y="1268413"/>
            <a:ext cx="2035175" cy="223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290"/>
            <a:ext cx="8229600" cy="780415"/>
          </a:xfrm>
        </p:spPr>
        <p:txBody>
          <a:bodyPr>
            <a:noAutofit/>
          </a:bodyPr>
          <a:lstStyle/>
          <a:p>
            <a:pPr algn="ctr"/>
            <a:br>
              <a:rPr lang="ru-RU" sz="4000" b="1" dirty="0" smtClean="0"/>
            </a:br>
            <a:br>
              <a:rPr lang="ru-RU" sz="4000" b="1" dirty="0" smtClean="0"/>
            </a:br>
            <a:br>
              <a:rPr lang="ru-RU" sz="4000" b="1" dirty="0" smtClean="0"/>
            </a:br>
            <a:br>
              <a:rPr lang="ru-RU" sz="4000" b="1" dirty="0" smtClean="0"/>
            </a:br>
            <a:br>
              <a:rPr lang="ru-RU" sz="4000" b="1" dirty="0" smtClean="0"/>
            </a:br>
            <a:br>
              <a:rPr lang="ru-RU" sz="4000" b="1" dirty="0" smtClean="0"/>
            </a:b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Проект бюджета для граждан на 2019 год</a:t>
            </a:r>
            <a:b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ru-RU" altLang="en-US" sz="20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и на плановый период 2020-2021годов </a:t>
            </a:r>
            <a:br>
              <a:rPr lang="ru-RU" sz="2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b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</a:br>
            <a:br>
              <a:rPr lang="ru-RU" sz="4000" b="1" dirty="0" smtClean="0"/>
            </a:br>
            <a:br>
              <a:rPr lang="ru-RU" sz="4000" b="1" dirty="0" smtClean="0"/>
            </a:br>
            <a:br>
              <a:rPr lang="ru-RU" sz="4000" b="1" dirty="0" smtClean="0"/>
            </a:br>
            <a:br>
              <a:rPr lang="ru-RU" sz="4000" b="1" dirty="0" smtClean="0"/>
            </a:br>
            <a:r>
              <a:rPr lang="ru-RU" sz="2000" b="1" dirty="0" smtClean="0">
                <a:latin typeface="Times New Roman" panose="02020603050405020304" charset="0"/>
                <a:cs typeface="Times New Roman" panose="02020603050405020304" charset="0"/>
              </a:rPr>
              <a:t>Бюджет </a:t>
            </a:r>
            <a:r>
              <a:rPr lang="ru-RU" sz="2000" b="1" dirty="0" smtClean="0"/>
              <a:t>для граждан на 2019 год</a:t>
            </a:r>
            <a:br>
              <a:rPr lang="ru-RU" sz="2000" b="1" dirty="0" smtClean="0"/>
            </a:br>
            <a:r>
              <a:rPr lang="ru-RU" altLang="en-US" sz="2000">
                <a:sym typeface="+mn-ea"/>
              </a:rPr>
              <a:t>и на плановый период 2020-2021годов 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683568" y="2564904"/>
            <a:ext cx="7704856" cy="115212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Муниципальные программы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Мокробатайского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сельского поселения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Лента лицом вверх 6"/>
          <p:cNvSpPr/>
          <p:nvPr/>
        </p:nvSpPr>
        <p:spPr>
          <a:xfrm>
            <a:off x="683568" y="3861048"/>
            <a:ext cx="7632848" cy="1152128"/>
          </a:xfrm>
          <a:prstGeom prst="ribbon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Прогноз социально-экономического развития </a:t>
            </a:r>
            <a:r>
              <a:rPr lang="ru-RU" b="1" dirty="0" err="1" smtClean="0"/>
              <a:t>Мокробатайского</a:t>
            </a:r>
            <a:r>
              <a:rPr lang="ru-RU" b="1" dirty="0" smtClean="0"/>
              <a:t> сельского поселения</a:t>
            </a:r>
            <a:endParaRPr lang="ru-RU" b="1" dirty="0"/>
          </a:p>
        </p:txBody>
      </p:sp>
      <p:sp>
        <p:nvSpPr>
          <p:cNvPr id="8" name="Лента лицом вверх 7"/>
          <p:cNvSpPr/>
          <p:nvPr/>
        </p:nvSpPr>
        <p:spPr>
          <a:xfrm>
            <a:off x="539552" y="5085184"/>
            <a:ext cx="8136904" cy="126072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направления бюджетной и налоговой политики на 2019-2021</a:t>
            </a:r>
            <a:endParaRPr lang="ru-RU" dirty="0" smtClean="0"/>
          </a:p>
          <a:p>
            <a:pPr algn="ctr"/>
            <a:r>
              <a:rPr lang="ru-RU" dirty="0" smtClean="0"/>
              <a:t> годы</a:t>
            </a:r>
            <a:endParaRPr lang="ru-RU" dirty="0"/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1043940" y="1106805"/>
            <a:ext cx="7056755" cy="1262380"/>
          </a:xfrm>
          <a:prstGeom prst="downArrowCallout">
            <a:avLst>
              <a:gd name="adj1" fmla="val 15909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Основа формирования бюджета Мокробатайского сельского поселения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Кагальницкого района на 2019 год</a:t>
            </a:r>
            <a:r>
              <a:rPr lang="ru-R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и на плановый период 2020-2021годов</a:t>
            </a:r>
            <a:endParaRPr lang="ru-RU"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4345"/>
            <a:ext cx="8229600" cy="1308735"/>
          </a:xfrm>
        </p:spPr>
        <p:txBody>
          <a:bodyPr>
            <a:normAutofit fontScale="90000"/>
          </a:bodyPr>
          <a:p>
            <a:pPr algn="ctr"/>
            <a:r>
              <a:rPr lang="ru-RU" altLang="en-US" sz="3600"/>
              <a:t>Бюджет на 2019 год и на плановый период 2020-2021годов </a:t>
            </a:r>
            <a:br>
              <a:rPr lang="ru-RU" altLang="en-US" sz="3600"/>
            </a:br>
            <a:r>
              <a:rPr lang="ru-RU" altLang="en-US" sz="3600"/>
              <a:t>содержит</a:t>
            </a:r>
            <a:br>
              <a:rPr lang="ru-RU" altLang="en-US" sz="3600"/>
            </a:br>
            <a:r>
              <a:rPr lang="ru-RU" altLang="en-US" sz="2800"/>
              <a:t>Приоритетные пути реализации основных задач:</a:t>
            </a:r>
            <a:endParaRPr lang="ru-RU" altLang="en-US" sz="2800"/>
          </a:p>
        </p:txBody>
      </p:sp>
      <p:pic>
        <p:nvPicPr>
          <p:cNvPr id="3" name="Схема 2"/>
          <p:cNvPicPr>
            <a:picLocks noChangeAspect="1"/>
          </p:cNvPicPr>
          <p:nvPr>
            <p:ph idx="1"/>
          </p:nvPr>
        </p:nvPicPr>
        <p:blipFill>
          <a:blip r:embed="rId1"/>
          <a:srcRect l="-3032" r="-5067"/>
          <a:stretch>
            <a:fillRect/>
          </a:stretch>
        </p:blipFill>
        <p:spPr>
          <a:xfrm>
            <a:off x="984885" y="1935480"/>
            <a:ext cx="7172960" cy="4389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ru-RU" altLang="en-US" sz="2800"/>
            </a:br>
            <a:br>
              <a:rPr lang="ru-RU" altLang="en-US" sz="2800"/>
            </a:br>
            <a:r>
              <a:rPr lang="ru-RU" altLang="en-US" sz="2800"/>
              <a:t>Основные показатели прогноза социально-экономического развития Мокробатайского сельского поселения на 2019 год и на плановый период2020-2021годов</a:t>
            </a:r>
            <a:endParaRPr lang="ru-RU" altLang="en-US" sz="2800"/>
          </a:p>
        </p:txBody>
      </p:sp>
      <p:pic>
        <p:nvPicPr>
          <p:cNvPr id="3" name="Схема 3"/>
          <p:cNvPicPr>
            <a:picLocks noChangeAspect="1"/>
          </p:cNvPicPr>
          <p:nvPr>
            <p:ph idx="1"/>
          </p:nvPr>
        </p:nvPicPr>
        <p:blipFill>
          <a:blip r:embed="rId1"/>
          <a:srcRect l="-13567" t="-484" r="-11757" b="-10556"/>
          <a:stretch>
            <a:fillRect/>
          </a:stretch>
        </p:blipFill>
        <p:spPr>
          <a:xfrm>
            <a:off x="1106805" y="1935480"/>
            <a:ext cx="6929755" cy="4389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ru-RU" altLang="en-US" sz="3200">
                <a:sym typeface="+mn-ea"/>
              </a:rPr>
            </a:br>
            <a:br>
              <a:rPr lang="ru-RU" altLang="en-US" sz="3200">
                <a:sym typeface="+mn-ea"/>
              </a:rPr>
            </a:br>
            <a:r>
              <a:rPr lang="ru-RU" altLang="en-US" sz="3200">
                <a:sym typeface="+mn-ea"/>
              </a:rPr>
              <a:t>ОСНОВНЫЕ НАПРАВЛЕНИЯ НАЛОГОВОЙ ПОЛИТИКИ МОКРОБАТАЙСКОГО СЕЛЬСКОГО ПОСЕЛЕНИЯ</a:t>
            </a:r>
            <a:endParaRPr lang="ru-RU" altLang="en-US" sz="32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200275" y="1847215"/>
            <a:ext cx="1938655" cy="4434840"/>
          </a:xfrm>
        </p:spPr>
        <p:txBody>
          <a:bodyPr/>
          <a:p>
            <a:pPr marL="0" indent="0">
              <a:buNone/>
            </a:pPr>
            <a:endParaRPr lang="ru-RU" altLang="en-US"/>
          </a:p>
        </p:txBody>
      </p:sp>
      <p:pic>
        <p:nvPicPr>
          <p:cNvPr id="4" name="Замещающее содержимое -214748260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47015" y="1847215"/>
            <a:ext cx="8650605" cy="4434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3370"/>
            <a:ext cx="8229600" cy="1642110"/>
          </a:xfrm>
        </p:spPr>
        <p:txBody>
          <a:bodyPr>
            <a:normAutofit/>
          </a:bodyPr>
          <a:p>
            <a:pPr algn="ctr"/>
            <a:r>
              <a:rPr sz="2000" b="1" dirty="0">
                <a:solidFill>
                  <a:srgbClr val="17375E"/>
                </a:solidFill>
                <a:sym typeface="+mn-ea"/>
              </a:rPr>
              <a:t>Основные параметры  бюджета </a:t>
            </a:r>
            <a:r>
              <a:rPr lang="ru-RU" sz="2000" b="1" dirty="0">
                <a:solidFill>
                  <a:srgbClr val="17375E"/>
                </a:solidFill>
                <a:sym typeface="+mn-ea"/>
              </a:rPr>
              <a:t>Мокробатайского</a:t>
            </a:r>
            <a:r>
              <a:rPr sz="2000" b="1" dirty="0">
                <a:solidFill>
                  <a:srgbClr val="17375E"/>
                </a:solidFill>
                <a:sym typeface="+mn-ea"/>
              </a:rPr>
              <a:t> сельского поселения </a:t>
            </a:r>
            <a:r>
              <a:rPr lang="ru-RU" sz="2000" b="1" dirty="0">
                <a:solidFill>
                  <a:srgbClr val="17375E"/>
                </a:solidFill>
                <a:sym typeface="+mn-ea"/>
              </a:rPr>
              <a:t>Кагальницкого</a:t>
            </a:r>
            <a:r>
              <a:rPr sz="2000" b="1" dirty="0">
                <a:solidFill>
                  <a:srgbClr val="17375E"/>
                </a:solidFill>
                <a:sym typeface="+mn-ea"/>
              </a:rPr>
              <a:t> района</a:t>
            </a:r>
            <a:br>
              <a:rPr sz="2000" b="1" dirty="0">
                <a:solidFill>
                  <a:srgbClr val="17375E"/>
                </a:solidFill>
                <a:sym typeface="+mn-ea"/>
              </a:rPr>
            </a:br>
            <a:r>
              <a:rPr sz="2000" b="1" dirty="0">
                <a:solidFill>
                  <a:srgbClr val="17375E"/>
                </a:solidFill>
                <a:sym typeface="+mn-ea"/>
              </a:rPr>
              <a:t>на 201</a:t>
            </a:r>
            <a:r>
              <a:rPr lang="ru-RU" sz="2000" b="1" dirty="0">
                <a:solidFill>
                  <a:srgbClr val="17375E"/>
                </a:solidFill>
                <a:sym typeface="+mn-ea"/>
              </a:rPr>
              <a:t>9</a:t>
            </a:r>
            <a:r>
              <a:rPr sz="2000" b="1" dirty="0">
                <a:solidFill>
                  <a:srgbClr val="17375E"/>
                </a:solidFill>
                <a:sym typeface="+mn-ea"/>
              </a:rPr>
              <a:t> год и на плановый период 20</a:t>
            </a:r>
            <a:r>
              <a:rPr lang="ru-RU" sz="2000" b="1" dirty="0">
                <a:solidFill>
                  <a:srgbClr val="17375E"/>
                </a:solidFill>
                <a:sym typeface="+mn-ea"/>
              </a:rPr>
              <a:t>20</a:t>
            </a:r>
            <a:r>
              <a:rPr sz="2000" b="1" dirty="0">
                <a:solidFill>
                  <a:srgbClr val="17375E"/>
                </a:solidFill>
                <a:sym typeface="+mn-ea"/>
              </a:rPr>
              <a:t> и 202</a:t>
            </a:r>
            <a:r>
              <a:rPr lang="ru-RU" sz="2000" b="1" dirty="0">
                <a:solidFill>
                  <a:srgbClr val="17375E"/>
                </a:solidFill>
                <a:sym typeface="+mn-ea"/>
              </a:rPr>
              <a:t>1</a:t>
            </a:r>
            <a:r>
              <a:rPr sz="2000" b="1" dirty="0">
                <a:solidFill>
                  <a:srgbClr val="17375E"/>
                </a:solidFill>
                <a:sym typeface="+mn-ea"/>
              </a:rPr>
              <a:t>годов</a:t>
            </a:r>
            <a:br>
              <a:rPr lang="en-US" altLang="x-none" sz="2000" b="1" dirty="0">
                <a:solidFill>
                  <a:srgbClr val="17375E"/>
                </a:solidFill>
                <a:sym typeface="+mn-ea"/>
              </a:rPr>
            </a:br>
            <a:r>
              <a:rPr sz="2000" b="1" dirty="0">
                <a:sym typeface="+mn-ea"/>
              </a:rPr>
              <a:t>(тыс. рублей)</a:t>
            </a:r>
            <a:br>
              <a:rPr sz="2000" dirty="0">
                <a:solidFill>
                  <a:srgbClr val="17375E"/>
                </a:solidFill>
              </a:rPr>
            </a:br>
            <a:endParaRPr lang="ru-RU" altLang="en-US" sz="2000"/>
          </a:p>
        </p:txBody>
      </p:sp>
      <p:graphicFrame>
        <p:nvGraphicFramePr>
          <p:cNvPr id="12291" name="Замещающее содержимое 12290"/>
          <p:cNvGraphicFramePr/>
          <p:nvPr>
            <p:ph idx="1"/>
          </p:nvPr>
        </p:nvGraphicFramePr>
        <p:xfrm>
          <a:off x="457200" y="1686560"/>
          <a:ext cx="8229600" cy="5059045"/>
        </p:xfrm>
        <a:graphic>
          <a:graphicData uri="http://schemas.openxmlformats.org/drawingml/2006/table">
            <a:tbl>
              <a:tblPr/>
              <a:tblGrid>
                <a:gridCol w="3324860"/>
                <a:gridCol w="1747520"/>
                <a:gridCol w="1577340"/>
                <a:gridCol w="1579880"/>
              </a:tblGrid>
              <a:tr h="4940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400" b="1" dirty="0">
                        <a:solidFill>
                          <a:srgbClr val="FFFFFF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201</a:t>
                      </a: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9</a:t>
                      </a:r>
                      <a:endParaRPr lang="ru-RU" sz="2400" b="1" dirty="0">
                        <a:solidFill>
                          <a:srgbClr val="0F243E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</a:t>
                      </a: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</a:t>
                      </a:r>
                      <a:endParaRPr lang="ru-RU" sz="2400" b="1" dirty="0">
                        <a:solidFill>
                          <a:srgbClr val="0F243E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202</a:t>
                      </a: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</a:t>
                      </a:r>
                      <a:endParaRPr lang="ru-RU" sz="2400" b="1" dirty="0">
                        <a:solidFill>
                          <a:srgbClr val="0F243E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08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. Доходы, всего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9513,1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7164,3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8374,1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94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из них: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781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Налоговые и неналоговые доходы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5953,3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5806,9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7125,1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89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Безвозмездные поступления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3559,8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1357,4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1249,0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10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II.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Расходы, всего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9725,4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7364,2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8564,4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965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III.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Дефицит (-), профицит (+)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-212,2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-199,9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-190,3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69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VI.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Источники финансирования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212,2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199,9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190,3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ru-RU" altLang="en-US" sz="3200"/>
            </a:br>
            <a:br>
              <a:rPr lang="ru-RU" altLang="en-US" sz="3200"/>
            </a:br>
            <a:r>
              <a:rPr lang="ru-RU" altLang="en-US" sz="3200"/>
              <a:t>ДОХОДЫ БЮДЖЕТА</a:t>
            </a:r>
            <a:br>
              <a:rPr lang="ru-RU" altLang="en-US" sz="3200"/>
            </a:br>
            <a:r>
              <a:rPr lang="ru-RU" altLang="en-US" sz="3200"/>
              <a:t>ПОСТУПАЮЩИЕ В БЮДЖЕТ ДЕНЕЖНЫЕ СРЕДСТВА</a:t>
            </a:r>
            <a:endParaRPr lang="ru-RU" altLang="en-US" sz="3200"/>
          </a:p>
        </p:txBody>
      </p:sp>
      <p:pic>
        <p:nvPicPr>
          <p:cNvPr id="3" name="Замещающее содержимое -2147482601"/>
          <p:cNvPicPr>
            <a:picLocks noChangeAspect="1"/>
          </p:cNvPicPr>
          <p:nvPr>
            <p:ph idx="1"/>
          </p:nvPr>
        </p:nvPicPr>
        <p:blipFill>
          <a:blip r:embed="rId1"/>
          <a:srcRect t="-39211" b="-39055"/>
          <a:stretch>
            <a:fillRect/>
          </a:stretch>
        </p:blipFill>
        <p:spPr>
          <a:xfrm>
            <a:off x="457200" y="837565"/>
            <a:ext cx="8229600" cy="4171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u"/>
  </p:transition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6108</Words>
  <Application>WPS Presentation</Application>
  <PresentationFormat>Экран (4:3)</PresentationFormat>
  <Paragraphs>463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SimSun</vt:lpstr>
      <vt:lpstr>Wingdings</vt:lpstr>
      <vt:lpstr>Garamond</vt:lpstr>
      <vt:lpstr>Bookman Old Style</vt:lpstr>
      <vt:lpstr>Times New Roman</vt:lpstr>
      <vt:lpstr>PMingLiU-ExtB</vt:lpstr>
      <vt:lpstr>Microsoft YaHei</vt:lpstr>
      <vt:lpstr/>
      <vt:lpstr>Arial Unicode MS</vt:lpstr>
      <vt:lpstr>Calibri</vt:lpstr>
      <vt:lpstr>Calibri</vt:lpstr>
      <vt:lpstr>Arial Black</vt:lpstr>
      <vt:lpstr>Segoe Print</vt:lpstr>
      <vt:lpstr>Green Color</vt:lpstr>
      <vt:lpstr>Excel.Chart.8</vt:lpstr>
      <vt:lpstr>Excel.Chart.8</vt:lpstr>
      <vt:lpstr>PowerPoint 演示文稿</vt:lpstr>
      <vt:lpstr>Что такое бюджет?</vt:lpstr>
      <vt:lpstr>Какие бывают бюджеты?</vt:lpstr>
      <vt:lpstr>      Проект бюджета для граждан на 2019 год и на плановый период 2020-2021годов       Бюджет для граждан на 2019 год и на плановый период 2020-2021годов  </vt:lpstr>
      <vt:lpstr>Бюджет на 2019 год и на плановый период 2020-2021годов  содержит Приоритетные пути реализации основных задач:</vt:lpstr>
      <vt:lpstr>  Основные показатели прогноза социально-экономического развития Мокробатайского сельского поселения на 2019 год и на плановый период2020-2021годов</vt:lpstr>
      <vt:lpstr>  ОСНОВНЫЕ НАПРАВЛЕНИЯ НАЛОГОВОЙ ПОЛИТИКИ МОКРОБАТАЙСКОГО СЕЛЬСКОГО ПОСЕЛЕНИЯ</vt:lpstr>
      <vt:lpstr>Основные параметры  бюджета Мокробатайского сельского поселения Кагальницкого района на 2019 год и на плановый период 2020 и 2021годов (тыс. рублей) </vt:lpstr>
      <vt:lpstr>  ДОХОДЫ БЮДЖЕТА ПОСТУПАЮЩИЕ В БЮДЖЕТ ДЕНЕЖНЫЕ СРЕДСТВА</vt:lpstr>
      <vt:lpstr> КРУПНЕЙШИЕ НАЛОГОПЛАТИЛЬЩИКИ  МОКРОБАТАЙСКОГО СЕЛЬСКОГО ПОСЕЛЕНИЯ</vt:lpstr>
      <vt:lpstr>ДИНАМИКА ПОСТУПЛЕНИЙ НАЛОГА НА ДОХОДЫ ФИЗИЧЕСКИХ ЛИЦ В БЮДЖЕТ  МОКРОБААЙСКОГО СЕЛЬСКОГО ПОСЕЛЕНИЯ КАГАЛЬНИЦКОГО РАЙОНА</vt:lpstr>
      <vt:lpstr>ДИНАМИКА ПОСТУПЛЕНИЙ ЕСХН  В БЮДЖЕТ  МОКРОБАТАЙСКОГО СЕЛЬСКОГО ПОСЕЛЕНИЯ КАГАЛЬНИЦКОГО РАЙОНА</vt:lpstr>
      <vt:lpstr>  ДИНАМИКА ПОСТУПЛЕНИЙ НАЛОГА НА ИМУЩЕСТВО В БЮДЖЕТ  МОКРОБАТАЙСКОГО СЕЛЬСКОГО ПОСЕЛЕНИЯ КАГАЛЬНИЦКОГО РАЙОНА </vt:lpstr>
      <vt:lpstr>ДИНАМИКА ПОСТУПЛЕНИЙ ЗЕМЕЛЬНОГО НАЛОГА В БЮДЖЕТ  МОКРОБАТАЙСКОГО СЕЛЬСКОГО ПОСЕЛЕНИЯ КАГАЛЬНИЦКОГО РАЙОНА</vt:lpstr>
      <vt:lpstr>Безвозмездные поступления</vt:lpstr>
      <vt:lpstr>Расходы бюджета Мокробатайского сельского поселения Кагальницкого района в 2019 году 9725,4тыс.рублей</vt:lpstr>
      <vt:lpstr>   Доля муниципальных программ в общем объеме расходов, запланированных на реализацию муниципальных программ Мокробатайского сельского поселения в 2019 году </vt:lpstr>
      <vt:lpstr>МУНИЦИПАЛЬНЫЕ ПРОГРАММЫ МОКРОБАТАЙСКОГОСЕЛЬСКОГОПОСЕЛЕНИЯ НА 2019ГОД</vt:lpstr>
      <vt:lpstr>МУНИЦИПАЛЬНЫЕ ПРОГРАММЫ МОКРОБАТАЙСКОГОСЕЛЬСКОГОПОСЕЛЕНИЯ НА 2020ГОД</vt:lpstr>
      <vt:lpstr>МУНИЦИПАЛЬНЫЕ ПРОГРАММЫ МОКРОБАТАЙСКОГОСЕЛЬСКОГОПОСЕЛЕНИЯ НА 2021ГОД </vt:lpstr>
      <vt:lpstr>МОКРОБАТАЙСКОЕ СЕЛЬСКОЕ ПОСЕЛЕНИЕ</vt:lpstr>
      <vt:lpstr>МОКРОБАТАЙСКОЕ СЕЛЬСКОЕ ПОСЕЛЕНИЕ</vt:lpstr>
      <vt:lpstr>МОКРОБАТАЙСКОЕ СЕЛЬСКОЕ ПОСЕЛЕНИЕ </vt:lpstr>
      <vt:lpstr>Структура муниципального долга Мокробатайского сельского поселения на 2019-2023 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Бюджет для граждан  </dc:title>
  <dc:creator>Анжелика</dc:creator>
  <cp:lastModifiedBy>Ира</cp:lastModifiedBy>
  <cp:revision>44</cp:revision>
  <dcterms:created xsi:type="dcterms:W3CDTF">2016-01-31T19:30:00Z</dcterms:created>
  <dcterms:modified xsi:type="dcterms:W3CDTF">2019-01-07T19:27:25Z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1049-10.2.0.7617</vt:lpwstr>
  </property>
</Properties>
</file>