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13"/>
  </p:notesMasterIdLst>
  <p:sldIdLst>
    <p:sldId id="256" r:id="rId3"/>
    <p:sldId id="257" r:id="rId4"/>
    <p:sldId id="259" r:id="rId5"/>
    <p:sldId id="261" r:id="rId6"/>
    <p:sldId id="272" r:id="rId7"/>
    <p:sldId id="262" r:id="rId8"/>
    <p:sldId id="263" r:id="rId9"/>
    <p:sldId id="264" r:id="rId10"/>
    <p:sldId id="268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79704967434627"/>
          <c:y val="4.0432310266644456E-2"/>
          <c:w val="0.68744079725064389"/>
          <c:h val="0.83113474201189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6577.2</c:v>
                </c:pt>
                <c:pt idx="1">
                  <c:v>9880.5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7196.9</c:v>
                </c:pt>
                <c:pt idx="1">
                  <c:v>9852.4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8367</c:v>
                </c:pt>
                <c:pt idx="1">
                  <c:v>10191.700000000001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5936.6</c:v>
                </c:pt>
                <c:pt idx="1">
                  <c:v>9004.4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gapDepth val="48"/>
        <c:shape val="box"/>
        <c:axId val="20948864"/>
        <c:axId val="20950400"/>
        <c:axId val="0"/>
      </c:bar3DChart>
      <c:catAx>
        <c:axId val="2094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950400"/>
        <c:crosses val="autoZero"/>
        <c:auto val="1"/>
        <c:lblAlgn val="ctr"/>
        <c:lblOffset val="100"/>
        <c:noMultiLvlLbl val="0"/>
      </c:catAx>
      <c:valAx>
        <c:axId val="2095040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0948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80648368059303"/>
          <c:y val="0.27324540429485289"/>
          <c:w val="0.84320271350198039"/>
          <c:h val="0.725315369482339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5936,6 тыс. руб.</c:v>
                </c:pt>
              </c:strCache>
            </c:strRef>
          </c:tx>
          <c:explosion val="33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CCFF99"/>
              </a:solidFill>
            </c:spPr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Pt>
            <c:idx val="8"/>
            <c:bubble3D val="0"/>
            <c:spPr>
              <a:solidFill>
                <a:srgbClr val="00FFCC"/>
              </a:solidFill>
            </c:spPr>
          </c:dPt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0,4%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Доходы от использования имущества 
</a:t>
                    </a:r>
                    <a:r>
                      <a:rPr lang="ru-RU" smtClean="0"/>
                      <a:t>3,4%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000" baseline="0" dirty="0"/>
                      <a:t>Доходы от компенсации затрат
</a:t>
                    </a:r>
                    <a:r>
                      <a:rPr lang="ru-RU" sz="1000" baseline="0" dirty="0" smtClean="0"/>
                      <a:t>0,2%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1000" baseline="0" dirty="0"/>
                      <a:t>Штрафы, санкции, возмещение ущерба
</a:t>
                    </a:r>
                    <a:r>
                      <a:rPr lang="ru-RU" sz="1000" baseline="0" dirty="0" smtClean="0"/>
                      <a:t>0,4%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Акцизы по подакцизным товарам</c:v>
                </c:pt>
                <c:pt idx="6">
                  <c:v>Государственная пошлина</c:v>
                </c:pt>
                <c:pt idx="7">
                  <c:v>Доходы от использования имущества </c:v>
                </c:pt>
                <c:pt idx="8">
                  <c:v>Доходы от компенсации затрат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1989.5</c:v>
                </c:pt>
                <c:pt idx="1">
                  <c:v>404.9</c:v>
                </c:pt>
                <c:pt idx="2">
                  <c:v>148.30000000000001</c:v>
                </c:pt>
                <c:pt idx="3">
                  <c:v>177.7</c:v>
                </c:pt>
                <c:pt idx="4">
                  <c:v>2416.3000000000002</c:v>
                </c:pt>
                <c:pt idx="5">
                  <c:v>535.5</c:v>
                </c:pt>
                <c:pt idx="6">
                  <c:v>21.1</c:v>
                </c:pt>
                <c:pt idx="7">
                  <c:v>206.7</c:v>
                </c:pt>
                <c:pt idx="8">
                  <c:v>12.8</c:v>
                </c:pt>
                <c:pt idx="9">
                  <c:v>23.9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FFFFCC"/>
        </a:solidFill>
      </c:spPr>
    </c:sideWall>
    <c:backWall>
      <c:thickness val="0"/>
      <c:spPr>
        <a:solidFill>
          <a:srgbClr val="FFFFCC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10385.5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9609.6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9691.08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#,##0.0</c:formatCode>
                <c:ptCount val="1"/>
                <c:pt idx="0">
                  <c:v>9837.6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3841408"/>
        <c:axId val="23851392"/>
        <c:axId val="0"/>
      </c:bar3DChart>
      <c:catAx>
        <c:axId val="23841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3851392"/>
        <c:crosses val="autoZero"/>
        <c:auto val="1"/>
        <c:lblAlgn val="ctr"/>
        <c:lblOffset val="100"/>
        <c:noMultiLvlLbl val="0"/>
      </c:catAx>
      <c:valAx>
        <c:axId val="238513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3841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3663.5</c:v>
                </c:pt>
                <c:pt idx="1">
                  <c:v>7057.4</c:v>
                </c:pt>
                <c:pt idx="2">
                  <c:v>7632.2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431</c:v>
                </c:pt>
                <c:pt idx="1">
                  <c:v>552.70000000000005</c:v>
                </c:pt>
                <c:pt idx="2">
                  <c:v>418.1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24091264"/>
        <c:axId val="24093056"/>
        <c:axId val="0"/>
      </c:bar3DChart>
      <c:catAx>
        <c:axId val="24091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093056"/>
        <c:crosses val="autoZero"/>
        <c:auto val="1"/>
        <c:lblAlgn val="ctr"/>
        <c:lblOffset val="100"/>
        <c:noMultiLvlLbl val="0"/>
      </c:catAx>
      <c:valAx>
        <c:axId val="24093056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24091264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16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поселения;</a:t>
          </a:r>
          <a:endParaRPr lang="ru-RU" sz="16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Итоги исполнения бюджета </a:t>
          </a:r>
          <a:r>
            <a:rPr lang="ru-RU" sz="2400" b="1" i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Мокробатайскогосельского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поселения 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неналоговые поступления в  бюджет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Мокробатайского сельского поселения составили 5936,6  тыс. руб. 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21EC36EB-16FC-40D4-A17A-294FD2DE0BC8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совершенствования нормативной правовой базы по вопросам налогообложения</a:t>
          </a:r>
          <a:endParaRPr lang="ru-RU" sz="1600" b="0" i="1" dirty="0">
            <a:latin typeface="Times New Roman" pitchFamily="18" charset="0"/>
            <a:cs typeface="Times New Roman" pitchFamily="18" charset="0"/>
          </a:endParaRPr>
        </a:p>
      </dgm:t>
    </dgm:pt>
    <dgm:pt modelId="{D2D3B564-B628-424B-9424-95DC3C646850}" type="parTrans" cxnId="{0C3BAAC0-66C5-4318-9BC5-FCCF8AF88A53}">
      <dgm:prSet/>
      <dgm:spPr/>
    </dgm:pt>
    <dgm:pt modelId="{59F4DB69-6275-4AD6-AA8B-9D25407D9E46}" type="sibTrans" cxnId="{0C3BAAC0-66C5-4318-9BC5-FCCF8AF88A53}">
      <dgm:prSet/>
      <dgm:spPr/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5CFC61F1-D8E5-4495-8BF8-D642F413EDB9}" type="presOf" srcId="{21EC36EB-16FC-40D4-A17A-294FD2DE0BC8}" destId="{AE3D27BE-9460-4FA5-8071-996AA45C078F}" srcOrd="0" destOrd="1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0C3BAAC0-66C5-4318-9BC5-FCCF8AF88A53}" srcId="{258ED272-3CD2-4C12-87DA-E07FEB250EB1}" destId="{21EC36EB-16FC-40D4-A17A-294FD2DE0BC8}" srcOrd="1" destOrd="0" parTransId="{D2D3B564-B628-424B-9424-95DC3C646850}" sibTransId="{59F4DB69-6275-4AD6-AA8B-9D25407D9E46}"/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поселения;</a:t>
          </a:r>
          <a:endParaRPr lang="ru-RU" sz="1600" b="0" i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совершенствования нормативной правовой базы по вопросам налогообложения</a:t>
          </a:r>
          <a:endParaRPr lang="ru-RU" sz="1600" b="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141811"/>
        <a:ext cx="5208229" cy="1085359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35" y="66641"/>
        <a:ext cx="2829386" cy="123174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неналоговые поступления в  бюджет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Мокробатайского сельского поселения составили 5936,6  тыс. руб. 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59763" y="1693982"/>
        <a:ext cx="5117761" cy="2662571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Итоги исполнения бюджета </a:t>
          </a:r>
          <a:r>
            <a:rPr lang="ru-RU" sz="2400" b="1" i="1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Мокробатайскогосельского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поселения 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84" y="1625001"/>
        <a:ext cx="2670794" cy="280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0.84975</cdr:x>
      <cdr:y>0.26984</cdr:y>
    </cdr:from>
    <cdr:to>
      <cdr:x>0.96086</cdr:x>
      <cdr:y>0.34796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466646" y="1214446"/>
          <a:ext cx="976309" cy="351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0.82466</cdr:x>
      <cdr:y>0.39063</cdr:y>
    </cdr:from>
    <cdr:to>
      <cdr:x>1</cdr:x>
      <cdr:y>0.51563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786610" y="1785950"/>
          <a:ext cx="1442978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0.87674</cdr:x>
      <cdr:y>0.45313</cdr:y>
    </cdr:from>
    <cdr:to>
      <cdr:x>0.98785</cdr:x>
      <cdr:y>0.5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215238" y="2071702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0.82466</cdr:x>
      <cdr:y>0.8</cdr:y>
    </cdr:from>
    <cdr:to>
      <cdr:x>0.96355</cdr:x>
      <cdr:y>0.92188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786610" y="3657600"/>
          <a:ext cx="1143008" cy="557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0.23438</cdr:y>
    </cdr:from>
    <cdr:to>
      <cdr:x>0.24306</cdr:x>
      <cdr:y>0.38751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1071570"/>
          <a:ext cx="2000286" cy="7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0.47743</cdr:x>
      <cdr:y>0.10938</cdr:y>
    </cdr:from>
    <cdr:to>
      <cdr:x>0.74653</cdr:x>
      <cdr:y>0.20313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3929090" y="500066"/>
          <a:ext cx="221458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8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8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2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:\Разработка шаблонов\Зимнее утро\Zimnee_utro_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01933" y="908720"/>
            <a:ext cx="6732240" cy="1470025"/>
          </a:xfrm>
        </p:spPr>
        <p:txBody>
          <a:bodyPr>
            <a:normAutofit/>
          </a:bodyPr>
          <a:lstStyle>
            <a:lvl1pPr>
              <a:defRPr sz="5400" baseline="0">
                <a:latin typeface="Isadora Cyr " panose="02000500060000020003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581128"/>
            <a:ext cx="5174218" cy="86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41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5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2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011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7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4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2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0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1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:\Разработка шаблонов\Зимнее утро\Zimnee_utro_slid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835150" y="260350"/>
            <a:ext cx="715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835150" y="1600200"/>
            <a:ext cx="7129463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-26988" y="6513513"/>
            <a:ext cx="1595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  <a:latin typeface="Isadora Cyr " pitchFamily="2" charset="0"/>
              </a:rPr>
              <a:t>ProPowerPoint.Ru</a:t>
            </a:r>
            <a:endParaRPr lang="ru-RU" sz="1400">
              <a:solidFill>
                <a:schemeClr val="bg1"/>
              </a:solidFill>
              <a:latin typeface="Isadora Cyr 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Администрация Мокробатайского </a:t>
            </a:r>
            <a:br>
              <a:rPr lang="ru-RU" sz="2800" dirty="0" smtClean="0"/>
            </a:br>
            <a:r>
              <a:rPr lang="ru-RU" sz="2800" dirty="0" smtClean="0"/>
              <a:t>сельского поселения Кагальницкого района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240360"/>
          </a:xfrm>
        </p:spPr>
        <p:txBody>
          <a:bodyPr>
            <a:normAutofit/>
          </a:bodyPr>
          <a:lstStyle/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Мокробатайского 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</a:rPr>
              <a:t>сельского поселения  Кагальницкого района  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</a:rPr>
              <a:t>2015 год</a:t>
            </a:r>
            <a:endParaRPr lang="ru-RU" sz="2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Расходы бюджета Мокробатайского сельского поселения по разделам и подразделам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классификации расходов бюджетов РФ </a:t>
            </a:r>
            <a:r>
              <a:rPr lang="ru-RU" sz="1600" b="1" dirty="0" smtClean="0"/>
              <a:t> за 2015 год составили 9691,8 </a:t>
            </a:r>
            <a:r>
              <a:rPr lang="ru-RU" sz="1600" b="1" dirty="0" err="1" smtClean="0"/>
              <a:t>тыс.рублей</a:t>
            </a:r>
            <a:endParaRPr lang="ru-RU" sz="1600" dirty="0"/>
          </a:p>
        </p:txBody>
      </p:sp>
      <p:pic>
        <p:nvPicPr>
          <p:cNvPr id="41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42493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79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122899"/>
              </p:ext>
            </p:extLst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Мокробатайского сельского поселения основных направлений бюджетной и налоговой политики в 2015 году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(Постановление от 01.10.2014 № 143)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52839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– 10%</a:t>
            </a:r>
          </a:p>
          <a:p>
            <a:r>
              <a:rPr lang="ru-RU" sz="1600" dirty="0" smtClean="0"/>
              <a:t>Акцизы по подакцизным товарам – 0,01%</a:t>
            </a:r>
          </a:p>
          <a:p>
            <a:r>
              <a:rPr lang="ru-RU" sz="1600" dirty="0" smtClean="0"/>
              <a:t>Единый сельскохозяйственный налог – 50%</a:t>
            </a:r>
          </a:p>
          <a:p>
            <a:r>
              <a:rPr lang="ru-RU" sz="1600" dirty="0" smtClean="0"/>
              <a:t>Налог на имущество физических лиц – 100%</a:t>
            </a:r>
          </a:p>
          <a:p>
            <a:r>
              <a:rPr lang="ru-RU" sz="1600" dirty="0" smtClean="0"/>
              <a:t>Земельный налог – 100%</a:t>
            </a:r>
          </a:p>
          <a:p>
            <a:r>
              <a:rPr lang="ru-RU" sz="1600" dirty="0" smtClean="0"/>
              <a:t>Доходы от сдачи в аренду имущества – 100%</a:t>
            </a:r>
          </a:p>
          <a:p>
            <a:r>
              <a:rPr lang="ru-RU" sz="16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</a:p>
          <a:p>
            <a:r>
              <a:rPr lang="ru-RU" sz="1600" dirty="0" smtClean="0"/>
              <a:t>Государственная пошлина – 100%</a:t>
            </a: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бюджета  поселения от установленных нормативов отчислений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307376"/>
              </p:ext>
            </p:extLst>
          </p:nvPr>
        </p:nvGraphicFramePr>
        <p:xfrm>
          <a:off x="871538" y="1556792"/>
          <a:ext cx="7408862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собственных доходов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Мокробатайского сельского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Безвозмездные </a:t>
            </a:r>
            <a:r>
              <a:rPr lang="ru-RU" sz="2000" b="1" dirty="0"/>
              <a:t>поступления 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.)</a:t>
            </a:r>
            <a:endParaRPr lang="ru-RU" sz="2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261705"/>
              </p:ext>
            </p:extLst>
          </p:nvPr>
        </p:nvGraphicFramePr>
        <p:xfrm>
          <a:off x="629816" y="1124744"/>
          <a:ext cx="8190656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Диаграмма" r:id="rId3" imgW="9582030" imgH="6134190" progId="Excel.Chart.8">
                  <p:embed/>
                </p:oleObj>
              </mc:Choice>
              <mc:Fallback>
                <p:oleObj name="Диаграмма" r:id="rId3" imgW="9582030" imgH="613419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816" y="1124744"/>
                        <a:ext cx="8190656" cy="5184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1151032"/>
            <a:ext cx="809242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72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9506"/>
              </p:ext>
            </p:extLst>
          </p:nvPr>
        </p:nvGraphicFramePr>
        <p:xfrm>
          <a:off x="323528" y="1772816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90" y="11663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Мокробатайского сельского поселения в 2015 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220336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Мокробатайского сельского поселения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697126"/>
              </p:ext>
            </p:extLst>
          </p:nvPr>
        </p:nvGraphicFramePr>
        <p:xfrm>
          <a:off x="539552" y="1700808"/>
          <a:ext cx="8208912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Мокробатайского  сельского поселения на реализацию муниципальных  программ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Расходы  на реализацию муниципальных </a:t>
            </a:r>
            <a:r>
              <a:rPr lang="ru-RU" sz="1400" dirty="0"/>
              <a:t>программ </a:t>
            </a:r>
            <a:br>
              <a:rPr lang="ru-RU" sz="1400" dirty="0"/>
            </a:br>
            <a:r>
              <a:rPr lang="ru-RU" sz="1400" dirty="0" smtClean="0"/>
              <a:t>Мокробатайского </a:t>
            </a:r>
            <a:r>
              <a:rPr lang="ru-RU" sz="1400" dirty="0"/>
              <a:t>сельского </a:t>
            </a:r>
            <a:r>
              <a:rPr lang="ru-RU" sz="1400" dirty="0" smtClean="0"/>
              <a:t>поселения</a:t>
            </a:r>
            <a:endParaRPr lang="ru-RU" sz="14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488831" cy="456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9965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198</Words>
  <Application>Microsoft Office PowerPoint</Application>
  <PresentationFormat>Экран (4:3)</PresentationFormat>
  <Paragraphs>34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Тема1</vt:lpstr>
      <vt:lpstr>Волна</vt:lpstr>
      <vt:lpstr>Диаграмма</vt:lpstr>
      <vt:lpstr>Администрация Мокробатайского  сельского поселения Кагальницкого района</vt:lpstr>
      <vt:lpstr>Реализация утвержденных Главой Мокробатайского сельского поселения основных направлений бюджетной и налоговой политики в 2015 году  (Постановление от 01.10.2014 № 143)</vt:lpstr>
      <vt:lpstr>Наполняемость бюджета  поселения от установленных нормативов отчислений </vt:lpstr>
      <vt:lpstr>Динамика собственных доходов бюджета  Мокробатайского сельского поселения                                                                  (тыс. руб.)</vt:lpstr>
      <vt:lpstr>Безвозмездные поступления  (тыс.руб.)</vt:lpstr>
      <vt:lpstr>  Объем налоговых и неналоговых доходов бюджета Мокробатайского сельского поселения в 2015 году  </vt:lpstr>
      <vt:lpstr>Сравнительный анализ расходов Мокробатайского сельского поселения </vt:lpstr>
      <vt:lpstr>Динамика расходов бюджета Мокробатайского  сельского поселения на реализацию муниципальных  программ                                                                                   (тыс. руб.)</vt:lpstr>
      <vt:lpstr>Расходы  на реализацию муниципальных программ  Мокробатайского сельского поселения</vt:lpstr>
      <vt:lpstr>Расходы бюджета Мокробатайского сельского поселения по разделам и подразделам  классификации расходов бюджетов РФ  за 2015 год составили 9691,8 тыс.рублей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Юлия</cp:lastModifiedBy>
  <cp:revision>112</cp:revision>
  <dcterms:created xsi:type="dcterms:W3CDTF">2014-05-06T11:50:27Z</dcterms:created>
  <dcterms:modified xsi:type="dcterms:W3CDTF">2016-06-10T13:00:23Z</dcterms:modified>
</cp:coreProperties>
</file>