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784" r:id="rId1"/>
  </p:sldMasterIdLst>
  <p:notesMasterIdLst>
    <p:notesMasterId r:id="rId23"/>
  </p:notesMasterIdLst>
  <p:sldIdLst>
    <p:sldId id="268" r:id="rId2"/>
    <p:sldId id="284" r:id="rId3"/>
    <p:sldId id="283" r:id="rId4"/>
    <p:sldId id="266" r:id="rId5"/>
    <p:sldId id="261" r:id="rId6"/>
    <p:sldId id="331" r:id="rId7"/>
    <p:sldId id="273" r:id="rId8"/>
    <p:sldId id="270" r:id="rId9"/>
    <p:sldId id="274" r:id="rId10"/>
    <p:sldId id="275" r:id="rId11"/>
    <p:sldId id="300" r:id="rId12"/>
    <p:sldId id="302" r:id="rId13"/>
    <p:sldId id="303" r:id="rId14"/>
    <p:sldId id="301" r:id="rId15"/>
    <p:sldId id="278" r:id="rId16"/>
    <p:sldId id="292" r:id="rId17"/>
    <p:sldId id="330" r:id="rId18"/>
    <p:sldId id="313" r:id="rId19"/>
    <p:sldId id="312" r:id="rId20"/>
    <p:sldId id="311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ans" initials="F" lastIdx="1" clrIdx="0">
    <p:extLst>
      <p:ext uri="{19B8F6BF-5375-455C-9EA6-DF929625EA0E}">
        <p15:presenceInfo xmlns:p15="http://schemas.microsoft.com/office/powerpoint/2012/main" userId="Fin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164" autoAdjust="0"/>
  </p:normalViewPr>
  <p:slideViewPr>
    <p:cSldViewPr>
      <p:cViewPr varScale="1">
        <p:scale>
          <a:sx n="64" d="100"/>
          <a:sy n="64" d="100"/>
        </p:scale>
        <p:origin x="67" y="509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1859,7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3-4DE2-97EB-CBD3703BF03A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1930,4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3-4DE2-97EB-CBD3703BF03A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2007,7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3-4DE2-97EB-CBD3703BF03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1612.7</c:v>
                </c:pt>
                <c:pt idx="1">
                  <c:v>1677.2</c:v>
                </c:pt>
                <c:pt idx="2">
                  <c:v>1744.3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3-4DE2-97EB-CBD3703BF0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#,##0.0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209,1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16-44B0-BB78-774F683DC1CE}"/>
                </c:ext>
              </c:extLst>
            </c:dLbl>
            <c:dLbl>
              <c:idx val="1"/>
              <c:layout>
                <c:manualLayout>
                  <c:x val="-1.2465210716584976E-2"/>
                  <c:y val="-0.329001948210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8553459119494"/>
                      <c:h val="8.1858646535162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16-44B0-BB78-774F683DC1CE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6-44B0-BB78-774F683DC1CE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168.1</c:v>
                </c:pt>
                <c:pt idx="1">
                  <c:v>174.8</c:v>
                </c:pt>
                <c:pt idx="2">
                  <c:v>181.8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6-44B0-BB78-774F683DC1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rnd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2187857961053837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446144703610134E-2"/>
                  <c:y val="-0.389135346483751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73584905660372"/>
                      <c:h val="0.11049553084214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84-4A88-9092-BB789736BF2D}"/>
                </c:ext>
              </c:extLst>
            </c:dLbl>
            <c:dLbl>
              <c:idx val="1"/>
              <c:layout>
                <c:manualLayout>
                  <c:x val="4.3619075917397119E-3"/>
                  <c:y val="-0.40231282301052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4-4A88-9092-BB789736BF2D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4-4A88-9092-BB789736BF2D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397.3</c:v>
                </c:pt>
                <c:pt idx="1">
                  <c:v>397.3</c:v>
                </c:pt>
                <c:pt idx="2">
                  <c:v>397.3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4A88-9092-BB789736B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405660377358505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6949450576921305E-3"/>
                  <c:y val="-0.392428612555709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9-4A34-8A5B-55091A17EB13}"/>
                </c:ext>
              </c:extLst>
            </c:dLbl>
            <c:dLbl>
              <c:idx val="1"/>
              <c:layout>
                <c:manualLayout>
                  <c:x val="5.4784635516253897E-3"/>
                  <c:y val="-0.3885667764037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9-4A34-8A5B-55091A17EB13}"/>
                </c:ext>
              </c:extLst>
            </c:dLbl>
            <c:dLbl>
              <c:idx val="2"/>
              <c:layout>
                <c:manualLayout>
                  <c:x val="-1.42166785787105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9-4A34-8A5B-55091A17EB13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2567.3000000000002</c:v>
                </c:pt>
                <c:pt idx="1">
                  <c:v>2567.3000000000002</c:v>
                </c:pt>
                <c:pt idx="2">
                  <c:v>2567.3000000000002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9-4A34-8A5B-55091A17E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4:59:25.566" idx="1">
    <p:pos x="5472" y="12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731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3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03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797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12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5649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2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81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413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794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50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0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049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53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03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435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023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18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53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ПРОЕКТ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А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22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23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4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>
            <p:extLst>
              <p:ext uri="{D42A27DB-BD31-4B8C-83A1-F6EECF244321}">
                <p14:modId xmlns:p14="http://schemas.microsoft.com/office/powerpoint/2010/main" val="3972068011"/>
              </p:ext>
            </p:extLst>
          </p:nvPr>
        </p:nvGraphicFramePr>
        <p:xfrm>
          <a:off x="323528" y="838200"/>
          <a:ext cx="8363272" cy="37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243780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altLang="en-US" sz="2400" dirty="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542" y="277177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2901337"/>
              </p:ext>
            </p:extLst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6717177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27" y="332656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9763436"/>
              </p:ext>
            </p:extLst>
          </p:nvPr>
        </p:nvGraphicFramePr>
        <p:xfrm>
          <a:off x="4499992" y="154114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/>
              <a:t>ДИНАМИКА ПОСТУПЛЕНИЙ ЗЕМЕЛЬНОГО НАЛОГА В БЮДЖЕТ  МОКРОБАТАЙСКОГО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2276872"/>
            <a:ext cx="3456384" cy="3600400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5731276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1906444817"/>
              </p:ext>
            </p:extLst>
          </p:nvPr>
        </p:nvGraphicFramePr>
        <p:xfrm>
          <a:off x="463550" y="841375"/>
          <a:ext cx="838835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hart" r:id="rId3" imgW="11346232" imgH="6042600" progId="Excel.Chart.8">
                  <p:embed/>
                </p:oleObj>
              </mc:Choice>
              <mc:Fallback>
                <p:oleObj name="Chart" r:id="rId3" imgW="11346232" imgH="6042600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841375"/>
                        <a:ext cx="8388350" cy="442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39750" y="3926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Мокробатайского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2022 году 10023,0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тыс.рублей</a:t>
            </a:r>
            <a:endParaRPr lang="ru-RU" alt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4616301"/>
              </p:ext>
            </p:extLst>
          </p:nvPr>
        </p:nvGraphicFramePr>
        <p:xfrm>
          <a:off x="812800" y="2060575"/>
          <a:ext cx="7785100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Chart" r:id="rId3" imgW="10637619" imgH="5859864" progId="Excel.Chart.8">
                  <p:embed/>
                </p:oleObj>
              </mc:Choice>
              <mc:Fallback>
                <p:oleObj name="Chart" r:id="rId3" imgW="10637619" imgH="5859864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812800" y="2060575"/>
                        <a:ext cx="7785100" cy="429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Мокробатайского сельского поселения в 2022 году</a:t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4628" y="1899412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Энергосбережение и повышение энергетической эффективности </a:t>
            </a:r>
          </a:p>
          <a:p>
            <a:pPr algn="ctr"/>
            <a:r>
              <a:rPr lang="ru-RU" altLang="en-US" dirty="0"/>
              <a:t>0,05%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0,8%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</a:p>
          <a:p>
            <a:pPr algn="ctr"/>
            <a:r>
              <a:rPr lang="ru-RU" altLang="en-US" dirty="0"/>
              <a:t>12,5%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</a:p>
          <a:p>
            <a:pPr algn="ctr"/>
            <a:r>
              <a:rPr lang="ru-RU" altLang="en-US" dirty="0"/>
              <a:t>0,8%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ru-RU" altLang="en-US" dirty="0">
                <a:solidFill>
                  <a:srgbClr val="FF0000"/>
                </a:solidFill>
              </a:rPr>
              <a:t>26,1%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altLang="en-US" dirty="0">
                <a:solidFill>
                  <a:srgbClr val="00B050"/>
                </a:solidFill>
              </a:rPr>
              <a:t>0,01%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/>
              <a:t>0,02%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</a:p>
          <a:p>
            <a:pPr algn="ctr"/>
            <a:r>
              <a:rPr lang="ru-RU" altLang="en-US" dirty="0"/>
              <a:t>0,00%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altLang="en-US" sz="1600" dirty="0"/>
              <a:t>53,2%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2021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18717"/>
              </p:ext>
            </p:extLst>
          </p:nvPr>
        </p:nvGraphicFramePr>
        <p:xfrm>
          <a:off x="107504" y="1437640"/>
          <a:ext cx="8689151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6098,7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242,6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892,5 ТЫС.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2617,0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151,2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50498"/>
              </p:ext>
            </p:extLst>
          </p:nvPr>
        </p:nvGraphicFramePr>
        <p:xfrm>
          <a:off x="0" y="2134870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5898,7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220,0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820,7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2081,8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152,2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2023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33310"/>
              </p:ext>
            </p:extLst>
          </p:nvPr>
        </p:nvGraphicFramePr>
        <p:xfrm>
          <a:off x="0" y="1862455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6110,9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152,2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2084,6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152,2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 dirty="0"/>
              <a:t>Структура муниципального долга Мокробатайского сельского поселения </a:t>
            </a:r>
            <a:r>
              <a:rPr lang="ru-RU" altLang="en-US" sz="2400"/>
              <a:t>на 2021-2025 годы</a:t>
            </a:r>
            <a:endParaRPr lang="ru-RU" altLang="en-US" sz="2400" dirty="0"/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087360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22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01.01.202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25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2021-2023</a:t>
            </a:r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80135" y="88455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2022 год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2023-2024годов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Проект бюджета на 2022 год и на плановый период 2023 2024годов 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420888"/>
            <a:ext cx="6156863" cy="376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85" y="19019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Основные показатели прогноза социально-экономического развития Мокробатайского сельского поселения на 2022 год и на плановый период 2023-2024годов</a:t>
            </a:r>
            <a:b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" y="2749867"/>
            <a:ext cx="4068348" cy="3380293"/>
          </a:xfrm>
        </p:spPr>
      </p:pic>
      <p:sp>
        <p:nvSpPr>
          <p:cNvPr id="13" name="Прямоугольник 12"/>
          <p:cNvSpPr/>
          <p:nvPr/>
        </p:nvSpPr>
        <p:spPr>
          <a:xfrm>
            <a:off x="912388" y="1163574"/>
            <a:ext cx="823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отраслей социальной сферы, повышение качества доступности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разнообразия муниципальных услуг, организация культурного досуга в онлайн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CB30F-6AC0-43FF-97AA-4FC123E88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88" y="2749867"/>
            <a:ext cx="3999991" cy="33802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22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23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и 202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4 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491297"/>
              </p:ext>
            </p:extLst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2020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21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10 023,0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9 172,4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8 624,5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5 116,7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5 189,8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5 266,6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4906,3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3982,6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3357,9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10 023,0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9 172,4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8 624,5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78721"/>
            <a:ext cx="6554788" cy="24554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62994" y="19128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423</TotalTime>
  <Words>869</Words>
  <Application>Microsoft Office PowerPoint</Application>
  <PresentationFormat>Экран (4:3)</PresentationFormat>
  <Paragraphs>293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Bookman Old Style</vt:lpstr>
      <vt:lpstr>Calibri</vt:lpstr>
      <vt:lpstr>Century Gothic</vt:lpstr>
      <vt:lpstr>Garamond</vt:lpstr>
      <vt:lpstr>Times New Roman</vt:lpstr>
      <vt:lpstr>Wingdings 3</vt:lpstr>
      <vt:lpstr>Сектор</vt:lpstr>
      <vt:lpstr>Диаграмма Microsoft Excel</vt:lpstr>
      <vt:lpstr>Презентация PowerPoint</vt:lpstr>
      <vt:lpstr>Что такое бюджет?</vt:lpstr>
      <vt:lpstr>Какие бывают бюджеты?</vt:lpstr>
      <vt:lpstr>      </vt:lpstr>
      <vt:lpstr>Проект бюджета на 2022 год и на плановый период 2023 2024годов содержит Приоритетные пути реализации основных задач:</vt:lpstr>
      <vt:lpstr>Основные показатели прогноза социально-экономического развития Мокробатайского сельского поселения на 2022 год и на плановый период 2023-2024годов 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2022 год и на плановый период 2023 и 2024 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2022 году 10023,0 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2022 году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2021-2025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ZSF</cp:lastModifiedBy>
  <cp:revision>102</cp:revision>
  <dcterms:created xsi:type="dcterms:W3CDTF">2016-01-31T19:30:00Z</dcterms:created>
  <dcterms:modified xsi:type="dcterms:W3CDTF">2023-01-23T08:23:33Z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