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766" r:id="rId1"/>
  </p:sldMasterIdLst>
  <p:notesMasterIdLst>
    <p:notesMasterId r:id="rId26"/>
  </p:notesMasterIdLst>
  <p:sldIdLst>
    <p:sldId id="268" r:id="rId2"/>
    <p:sldId id="284" r:id="rId3"/>
    <p:sldId id="283" r:id="rId4"/>
    <p:sldId id="266" r:id="rId5"/>
    <p:sldId id="261" r:id="rId6"/>
    <p:sldId id="331" r:id="rId7"/>
    <p:sldId id="273" r:id="rId8"/>
    <p:sldId id="270" r:id="rId9"/>
    <p:sldId id="274" r:id="rId10"/>
    <p:sldId id="275" r:id="rId11"/>
    <p:sldId id="300" r:id="rId12"/>
    <p:sldId id="302" r:id="rId13"/>
    <p:sldId id="303" r:id="rId14"/>
    <p:sldId id="301" r:id="rId15"/>
    <p:sldId id="278" r:id="rId16"/>
    <p:sldId id="292" r:id="rId17"/>
    <p:sldId id="330" r:id="rId18"/>
    <p:sldId id="318" r:id="rId19"/>
    <p:sldId id="319" r:id="rId20"/>
    <p:sldId id="320" r:id="rId21"/>
    <p:sldId id="313" r:id="rId22"/>
    <p:sldId id="312" r:id="rId23"/>
    <p:sldId id="311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9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5524" autoAdjust="0"/>
  </p:normalViewPr>
  <p:slideViewPr>
    <p:cSldViewPr>
      <p:cViewPr>
        <p:scale>
          <a:sx n="100" d="100"/>
          <a:sy n="100" d="100"/>
        </p:scale>
        <p:origin x="-250" y="-734"/>
      </p:cViewPr>
      <p:guideLst>
        <p:guide orient="horz" pos="2158"/>
        <p:guide pos="2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2199477950302E-3"/>
          <c:y val="6.0099503122862899E-2"/>
          <c:w val="0.98365160049457301"/>
          <c:h val="0.80592783505154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2013,3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3-4DE2-97EB-CBD3703BF03A}"/>
                </c:ext>
              </c:extLst>
            </c:dLbl>
            <c:dLbl>
              <c:idx val="1"/>
              <c:layout>
                <c:manualLayout>
                  <c:x val="2.0085189015631898E-2"/>
                  <c:y val="-0.3192658279900699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2093,9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3-4DE2-97EB-CBD3703BF03A}"/>
                </c:ext>
              </c:extLst>
            </c:dLbl>
            <c:dLbl>
              <c:idx val="2"/>
              <c:layout>
                <c:manualLayout>
                  <c:x val="2.88458436775977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2177,6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3-4DE2-97EB-CBD3703BF03A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1653.3</c:v>
                </c:pt>
                <c:pt idx="1">
                  <c:v>1694.6</c:v>
                </c:pt>
                <c:pt idx="2">
                  <c:v>1811.6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3-4DE2-97EB-CBD3703BF0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noMultiLvlLbl val="1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720125786163503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16-44B0-BB78-774F683DC1CE}"/>
                </c:ext>
              </c:extLst>
            </c:dLbl>
            <c:dLbl>
              <c:idx val="1"/>
              <c:layout>
                <c:manualLayout>
                  <c:x val="-1.2465210716584976E-2"/>
                  <c:y val="-0.329001948210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226,2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8553459119494"/>
                      <c:h val="8.1858646535162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16-44B0-BB78-774F683DC1CE}"/>
                </c:ext>
              </c:extLst>
            </c:dLbl>
            <c:dLbl>
              <c:idx val="2"/>
              <c:layout>
                <c:manualLayout>
                  <c:x val="2.69975287247298E-2"/>
                  <c:y val="-0.40069166374895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235,2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6-44B0-BB78-774F683DC1CE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2022 год</c:v>
                </c:pt>
                <c:pt idx="1">
                  <c:v> 2023 год</c:v>
                </c:pt>
                <c:pt idx="2">
                  <c:v> 2024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268.10000000000002</c:v>
                </c:pt>
                <c:pt idx="1">
                  <c:v>274.8</c:v>
                </c:pt>
                <c:pt idx="2">
                  <c:v>281.8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6-44B0-BB78-774F683DC1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rnd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20754716981101E-3"/>
          <c:y val="2.4914089347079001E-2"/>
          <c:w val="0.985534591194969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018471747635061E-2"/>
                  <c:y val="-0.40488563285259443"/>
                </c:manualLayout>
              </c:layout>
              <c:tx>
                <c:rich>
                  <a:bodyPr/>
                  <a:lstStyle/>
                  <a:p>
                    <a:r>
                      <a:rPr lang="en-US" sz="1850" b="1" i="0" u="none" strike="noStrike" baseline="0" dirty="0">
                        <a:effectLst/>
                      </a:rPr>
                      <a:t>397,3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27672955974842"/>
                      <c:h val="7.326758124306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484-4A88-9092-BB789736BF2D}"/>
                </c:ext>
              </c:extLst>
            </c:dLbl>
            <c:dLbl>
              <c:idx val="1"/>
              <c:layout>
                <c:manualLayout>
                  <c:x val="4.3619075917397119E-3"/>
                  <c:y val="-0.40231282301052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4-4A88-9092-BB789736BF2D}"/>
                </c:ext>
              </c:extLst>
            </c:dLbl>
            <c:dLbl>
              <c:idx val="2"/>
              <c:layout>
                <c:manualLayout>
                  <c:x val="2.69975287247297E-2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4-4A88-9092-BB789736BF2D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2022 год</c:v>
                </c:pt>
                <c:pt idx="1">
                  <c:v> 2023 год</c:v>
                </c:pt>
                <c:pt idx="2">
                  <c:v> 2024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397.3</c:v>
                </c:pt>
                <c:pt idx="1">
                  <c:v>397.3</c:v>
                </c:pt>
                <c:pt idx="2">
                  <c:v>397.3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4-4A88-9092-BB789736B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405660377358505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6949450576921305E-3"/>
                  <c:y val="-0.392428612555709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9-4A34-8A5B-55091A17EB13}"/>
                </c:ext>
              </c:extLst>
            </c:dLbl>
            <c:dLbl>
              <c:idx val="1"/>
              <c:layout>
                <c:manualLayout>
                  <c:x val="5.4784635516253897E-3"/>
                  <c:y val="-0.38856677640379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C9-4A34-8A5B-55091A17EB13}"/>
                </c:ext>
              </c:extLst>
            </c:dLbl>
            <c:dLbl>
              <c:idx val="2"/>
              <c:layout>
                <c:manualLayout>
                  <c:x val="-1.42166785787105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C9-4A34-8A5B-55091A17EB13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2021 год</c:v>
                </c:pt>
                <c:pt idx="1">
                  <c:v> 2022год</c:v>
                </c:pt>
                <c:pt idx="2">
                  <c:v> 2023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2567.3000000000002</c:v>
                </c:pt>
                <c:pt idx="1">
                  <c:v>2567.3000000000002</c:v>
                </c:pt>
                <c:pt idx="2">
                  <c:v>2567.3000000000002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9-4A34-8A5B-55091A17E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7219154470998"/>
          <c:y val="2.5603002507022399E-2"/>
          <c:w val="0.38752990199861098"/>
          <c:h val="0.639175257731959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3-4C90-B115-9C651F34E3AF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3-4C90-B115-9C651F34E3AF}"/>
              </c:ext>
            </c:extLst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E3-4C90-B115-9C651F34E3AF}"/>
              </c:ext>
            </c:extLst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E3-4C90-B115-9C651F34E3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E3-4C90-B115-9C651F34E3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E3-4C90-B115-9C651F34E3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3E3-4C90-B115-9C651F34E3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3E3-4C90-B115-9C651F34E3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3E3-4C90-B115-9C651F34E3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3E3-4C90-B115-9C651F34E3AF}"/>
              </c:ext>
            </c:extLst>
          </c:dPt>
          <c:dLbls>
            <c:dLbl>
              <c:idx val="0"/>
              <c:layout>
                <c:manualLayout>
                  <c:x val="9.537025790046319E-2"/>
                  <c:y val="0.2136834952625444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5280,7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764998380505566E-2"/>
                      <c:h val="8.7101414528889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E3-4C90-B115-9C651F34E3AF}"/>
                </c:ext>
              </c:extLst>
            </c:dLbl>
            <c:dLbl>
              <c:idx val="1"/>
              <c:layout>
                <c:manualLayout>
                  <c:x val="1.66692505192713E-2"/>
                  <c:y val="0.1070478785245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3-4C90-B115-9C651F34E3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3-4C90-B115-9C651F34E3AF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E3-4C90-B115-9C651F34E3AF}"/>
                </c:ext>
              </c:extLst>
            </c:dLbl>
            <c:dLbl>
              <c:idx val="4"/>
              <c:layout>
                <c:manualLayout>
                  <c:x val="-2.8518080101421601E-2"/>
                  <c:y val="3.92759211662351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1869,4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E3-4C90-B115-9C651F34E3AF}"/>
                </c:ext>
              </c:extLst>
            </c:dLbl>
            <c:dLbl>
              <c:idx val="5"/>
              <c:layout>
                <c:manualLayout>
                  <c:x val="4.9896905354940138E-2"/>
                  <c:y val="0.20017009082208048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78,3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E3-4C90-B115-9C651F34E3AF}"/>
                </c:ext>
              </c:extLst>
            </c:dLbl>
            <c:dLbl>
              <c:idx val="6"/>
              <c:layout>
                <c:manualLayout>
                  <c:x val="4.4577019958956798E-2"/>
                  <c:y val="9.602048436999889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E3-4C90-B115-9C651F34E3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E3-4C90-B115-9C651F34E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  <c:pt idx="9">
                  <c:v>Формирование современной городской среды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5280.7</c:v>
                </c:pt>
                <c:pt idx="1">
                  <c:v>0</c:v>
                </c:pt>
                <c:pt idx="2">
                  <c:v>2</c:v>
                </c:pt>
                <c:pt idx="3">
                  <c:v>2587.6999999999998</c:v>
                </c:pt>
                <c:pt idx="4">
                  <c:v>1869.4</c:v>
                </c:pt>
                <c:pt idx="5">
                  <c:v>78.3</c:v>
                </c:pt>
                <c:pt idx="6">
                  <c:v>20</c:v>
                </c:pt>
                <c:pt idx="7">
                  <c:v>1</c:v>
                </c:pt>
                <c:pt idx="8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3E3-4C90-B115-9C651F34E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75000000000003E-2"/>
          <c:y val="0.67666666666666697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11729175398"/>
          <c:y val="6.6084636837637906E-2"/>
          <c:w val="0.428782132321955"/>
          <c:h val="0.740269188795925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BD-409C-BD31-FB3618CE6E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D-409C-BD31-FB3618CE6E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D-409C-BD31-FB3618CE6E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D-409C-BD31-FB3618CE6E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BD-409C-BD31-FB3618CE6E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BD-409C-BD31-FB3618CE6E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BD-409C-BD31-FB3618CE6E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BD-409C-BD31-FB3618CE6E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BD-409C-BD31-FB3618CE6E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595-4640-A978-64C6C1C477C3}"/>
              </c:ext>
            </c:extLst>
          </c:dPt>
          <c:dLbls>
            <c:dLbl>
              <c:idx val="0"/>
              <c:layout>
                <c:manualLayout>
                  <c:x val="-5.1375362650214002E-2"/>
                  <c:y val="-0.4708994729095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BD-409C-BD31-FB3618CE6E5F}"/>
                </c:ext>
              </c:extLst>
            </c:dLbl>
            <c:dLbl>
              <c:idx val="1"/>
              <c:layout>
                <c:manualLayout>
                  <c:x val="4.0825649006262571E-3"/>
                  <c:y val="-6.379802252466960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0</a:t>
                    </a:r>
                    <a:r>
                      <a:rPr lang="en-US" dirty="0"/>
                      <a:t>,0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D-409C-BD31-FB3618CE6E5F}"/>
                </c:ext>
              </c:extLst>
            </c:dLbl>
            <c:dLbl>
              <c:idx val="2"/>
              <c:layout>
                <c:manualLayout>
                  <c:x val="7.6111946183718082E-2"/>
                  <c:y val="2.41078436317604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BD-409C-BD31-FB3618CE6E5F}"/>
                </c:ext>
              </c:extLst>
            </c:dLbl>
            <c:dLbl>
              <c:idx val="3"/>
              <c:layout>
                <c:manualLayout>
                  <c:x val="1.9126536174128676E-2"/>
                  <c:y val="4.06328228232578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BD-409C-BD31-FB3618CE6E5F}"/>
                </c:ext>
              </c:extLst>
            </c:dLbl>
            <c:dLbl>
              <c:idx val="4"/>
              <c:layout>
                <c:manualLayout>
                  <c:x val="1.83932760617312E-2"/>
                  <c:y val="-2.5255113456658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1964,5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291613990729039E-2"/>
                      <c:h val="7.22687280450444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BD-409C-BD31-FB3618CE6E5F}"/>
                </c:ext>
              </c:extLst>
            </c:dLbl>
            <c:dLbl>
              <c:idx val="5"/>
              <c:layout>
                <c:manualLayout>
                  <c:x val="5.8421237168362804E-2"/>
                  <c:y val="-6.11960215923230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78,3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405449318835149E-2"/>
                      <c:h val="4.4696785777927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2BD-409C-BD31-FB3618CE6E5F}"/>
                </c:ext>
              </c:extLst>
            </c:dLbl>
            <c:dLbl>
              <c:idx val="6"/>
              <c:layout>
                <c:manualLayout>
                  <c:x val="3.7091477901775402E-2"/>
                  <c:y val="-1.0338640670193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BD-409C-BD31-FB3618CE6E5F}"/>
                </c:ext>
              </c:extLst>
            </c:dLbl>
            <c:dLbl>
              <c:idx val="7"/>
              <c:layout>
                <c:manualLayout>
                  <c:x val="-3.6056948366884299E-2"/>
                  <c:y val="0.126101118209256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522123893805302E-2"/>
                      <c:h val="8.24542257790712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2BD-409C-BD31-FB3618CE6E5F}"/>
                </c:ext>
              </c:extLst>
            </c:dLbl>
            <c:dLbl>
              <c:idx val="8"/>
              <c:layout>
                <c:manualLayout>
                  <c:x val="7.4253355307627902E-2"/>
                  <c:y val="3.99260954302411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BD-409C-BD31-FB3618CE6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  <c:pt idx="9">
                  <c:v>Формирование современной городской среды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4978.2</c:v>
                </c:pt>
                <c:pt idx="1">
                  <c:v>0</c:v>
                </c:pt>
                <c:pt idx="2">
                  <c:v>2</c:v>
                </c:pt>
                <c:pt idx="3">
                  <c:v>1976.8</c:v>
                </c:pt>
                <c:pt idx="4">
                  <c:v>1964.5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25.6</c:v>
                </c:pt>
                <c:pt idx="9" formatCode="0.0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2BD-409C-BD31-FB3618CE6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ayout>
        <c:manualLayout>
          <c:xMode val="edge"/>
          <c:yMode val="edge"/>
          <c:x val="6.4826520578733005E-2"/>
          <c:y val="0.76130950188921487"/>
          <c:w val="0.86353420424216898"/>
          <c:h val="0.2386904981107851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charset="-120"/>
              <a:ea typeface="PMingLiU-ExtB" panose="02020500000000000000" charset="-120"/>
              <a:cs typeface="PMingLiU-ExtB" panose="02020500000000000000" charset="-120"/>
              <a:sym typeface="PMingLiU-ExtB" panose="02020500000000000000" charset="-12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14451768374799"/>
          <c:y val="6.4159013712416696E-2"/>
          <c:w val="0.35819973066836802"/>
          <c:h val="0.6357831173732549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B7-459A-8296-B52BAA520F5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B7-459A-8296-B52BAA520F5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B7-459A-8296-B52BAA520F50}"/>
              </c:ext>
            </c:extLst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B7-459A-8296-B52BAA520F5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B7-459A-8296-B52BAA520F5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B7-459A-8296-B52BAA520F5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B7-459A-8296-B52BAA520F5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2B7-459A-8296-B52BAA520F50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2B7-459A-8296-B52BAA520F50}"/>
              </c:ext>
            </c:extLst>
          </c:dPt>
          <c:dLbls>
            <c:dLbl>
              <c:idx val="2"/>
              <c:layout>
                <c:manualLayout>
                  <c:x val="7.1416220467175398E-3"/>
                  <c:y val="3.2741022929812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B7-459A-8296-B52BAA520F50}"/>
                </c:ext>
              </c:extLst>
            </c:dLbl>
            <c:dLbl>
              <c:idx val="4"/>
              <c:layout>
                <c:manualLayout>
                  <c:x val="4.3967463523506299E-2"/>
                  <c:y val="0.1190932018696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B7-459A-8296-B52BAA520F50}"/>
                </c:ext>
              </c:extLst>
            </c:dLbl>
            <c:dLbl>
              <c:idx val="5"/>
              <c:layout>
                <c:manualLayout>
                  <c:x val="-0.112576210148601"/>
                  <c:y val="4.707959603172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B7-459A-8296-B52BAA520F50}"/>
                </c:ext>
              </c:extLst>
            </c:dLbl>
            <c:dLbl>
              <c:idx val="6"/>
              <c:layout>
                <c:manualLayout>
                  <c:x val="6.8979834627303394E-2"/>
                  <c:y val="3.14033977350628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45857202738603E-2"/>
                      <c:h val="4.8112866272760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2B7-459A-8296-B52BAA520F50}"/>
                </c:ext>
              </c:extLst>
            </c:dLbl>
            <c:dLbl>
              <c:idx val="7"/>
              <c:layout>
                <c:manualLayout>
                  <c:x val="-7.0536289890137299E-2"/>
                  <c:y val="-2.34429484371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93476465730797E-2"/>
                      <c:h val="2.9659660727621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2B7-459A-8296-B52BAA520F50}"/>
                </c:ext>
              </c:extLst>
            </c:dLbl>
            <c:dLbl>
              <c:idx val="8"/>
              <c:layout>
                <c:manualLayout>
                  <c:x val="1.7060282808594798E-2"/>
                  <c:y val="-4.92224557462050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B7-459A-8296-B52BAA520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4983.8</c:v>
                </c:pt>
                <c:pt idx="1">
                  <c:v>0</c:v>
                </c:pt>
                <c:pt idx="2">
                  <c:v>2</c:v>
                </c:pt>
                <c:pt idx="3">
                  <c:v>1979.5</c:v>
                </c:pt>
                <c:pt idx="4">
                  <c:v>1949.7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  <c:pt idx="8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2B7-459A-8296-B52BAA520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75000000000003E-2"/>
          <c:y val="0.67666666666666697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610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64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263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876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538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425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153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299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472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687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216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931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827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5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05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486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173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26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БЮДЖЕТ 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РАЙОНА НА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22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 И  НА ПЛАНОВЫЙ ПЕРИОД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23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– 202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4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700" dirty="0"/>
              <a:t>КРУПНЕЙШИЕ НАЛОГОПЛАТИЛЬЩИКИ </a:t>
            </a:r>
            <a:br>
              <a:rPr lang="ru-RU" altLang="en-US" sz="2700" dirty="0"/>
            </a:br>
            <a:r>
              <a:rPr lang="ru-RU" altLang="en-US" sz="2700" dirty="0"/>
              <a:t>МОКРОБАТАЙСКОГО СЕЛЬСКОГО ПОСЕЛЕНИЯ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lstStyle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>
            <p:extLst>
              <p:ext uri="{D42A27DB-BD31-4B8C-83A1-F6EECF244321}">
                <p14:modId xmlns:p14="http://schemas.microsoft.com/office/powerpoint/2010/main" val="1113221017"/>
              </p:ext>
            </p:extLst>
          </p:nvPr>
        </p:nvGraphicFramePr>
        <p:xfrm>
          <a:off x="323528" y="1945005"/>
          <a:ext cx="8363272" cy="372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bg1"/>
                          </a:solidFill>
                        </a:rPr>
                        <a:t>ООО «ГАЗЭНЕРГОСЕТЬ»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tx1"/>
                          </a:solidFill>
                        </a:rPr>
                        <a:t>ООО «Пищекомбинат Донской»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</a:p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</a:p>
                    <a:p>
                      <a:pPr>
                        <a:buNone/>
                      </a:pPr>
                      <a:endParaRPr lang="ru-RU" alt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en-US" sz="240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G_2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850" y="245300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2351579"/>
              </p:ext>
            </p:extLst>
          </p:nvPr>
        </p:nvGraphicFramePr>
        <p:xfrm>
          <a:off x="4064635" y="1920240"/>
          <a:ext cx="4622165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00" y="2088515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0014527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56860" y="60610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0" algn="ctr"/>
            <a:endParaRPr lang="ru-RU" altLang="en-US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000" dirty="0">
                <a:sym typeface="+mn-ea"/>
              </a:rPr>
              <a:t>ДИНАМИКА ПОСТУПЛЕНИЙ НАЛОГА НА ИМУЩЕСТВО В БЮДЖЕТ  МОКРОБАТАЙСКОГО СЕЛЬСКОГО ПОСЕЛЕНИЯ КАГАЛЬНИЦКОГО РАЙОНА</a:t>
            </a:r>
            <a:br>
              <a:rPr lang="ru-RU" altLang="en-US" sz="2000" dirty="0"/>
            </a:br>
            <a:endParaRPr lang="ru-RU" altLang="en-US" sz="2000" dirty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0893107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000"/>
              <a:t>ДИНАМИКА ПОСТУПЛЕНИЙ ЗЕМЕЛЬНОГО НАЛОГА В БЮДЖЕТ  МОКРОБАТАЙСКОГО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2276872"/>
            <a:ext cx="3456384" cy="3600400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0122193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Безвозмездные поступления</a:t>
            </a:r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1350425108"/>
              </p:ext>
            </p:extLst>
          </p:nvPr>
        </p:nvGraphicFramePr>
        <p:xfrm>
          <a:off x="457200" y="1245235"/>
          <a:ext cx="8147248" cy="530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hart" r:id="rId3" imgW="9928790" imgH="6408504" progId="Excel.Chart.8">
                  <p:embed/>
                </p:oleObj>
              </mc:Choice>
              <mc:Fallback>
                <p:oleObj name="Chart" r:id="rId3" imgW="9928790" imgH="6408504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45235"/>
                        <a:ext cx="8147248" cy="5304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81965" y="535305"/>
            <a:ext cx="8204200" cy="967740"/>
          </a:xfrm>
        </p:spPr>
        <p:txBody>
          <a:bodyPr>
            <a:normAutofit fontScale="90000"/>
          </a:bodyPr>
          <a:lstStyle/>
          <a:p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Мокробатайского сельского поселения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Кагальницкого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района в 2022 году 10709,7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тыс.рублей</a:t>
            </a:r>
            <a:endParaRPr lang="ru-RU" altLang="en-US" sz="28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8292548"/>
              </p:ext>
            </p:extLst>
          </p:nvPr>
        </p:nvGraphicFramePr>
        <p:xfrm>
          <a:off x="703263" y="2003425"/>
          <a:ext cx="7964487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Chart" r:id="rId3" imgW="10637619" imgH="5859864" progId="Excel.Chart.8">
                  <p:embed/>
                </p:oleObj>
              </mc:Choice>
              <mc:Fallback>
                <p:oleObj name="Chart" r:id="rId3" imgW="10637619" imgH="5859864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703263" y="2003425"/>
                        <a:ext cx="7964487" cy="4389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741760"/>
          </a:xfrm>
        </p:spPr>
        <p:txBody>
          <a:bodyPr>
            <a:noAutofit/>
          </a:bodyPr>
          <a:lstStyle/>
          <a:p>
            <a:pPr algn="ctr"/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</a:t>
            </a:r>
            <a:r>
              <a:rPr lang="ru-RU" altLang="en-US" sz="2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Мокробатайского</a:t>
            </a:r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сельского поселения в 2021 году</a:t>
            </a:r>
            <a:b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lstStyle/>
          <a:p>
            <a:pPr marL="0" indent="0">
              <a:buNone/>
            </a:pPr>
            <a:endParaRPr lang="ru-RU" altLang="en-US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94628" y="1899412"/>
            <a:ext cx="2583180" cy="1480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Энергосбережение и повышение энергетической эффективности </a:t>
            </a:r>
          </a:p>
          <a:p>
            <a:pPr algn="ctr"/>
            <a:r>
              <a:rPr lang="ru-RU" altLang="en-US" dirty="0"/>
              <a:t>0,2%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14801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</a:p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0,7%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81065" y="1920875"/>
            <a:ext cx="3035935" cy="1479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Благоустройство</a:t>
            </a:r>
          </a:p>
          <a:p>
            <a:pPr algn="ctr"/>
            <a:r>
              <a:rPr lang="ru-RU" altLang="en-US" dirty="0"/>
              <a:t>17,6%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185" y="3695700"/>
            <a:ext cx="2989580" cy="1824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Информационное общество</a:t>
            </a:r>
          </a:p>
          <a:p>
            <a:pPr algn="ctr"/>
            <a:r>
              <a:rPr lang="ru-RU" altLang="en-US" dirty="0"/>
              <a:t>0,7%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6775" y="3695065"/>
            <a:ext cx="2491105" cy="1282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FF0000"/>
                </a:solidFill>
              </a:rPr>
              <a:t>Развитие культуры</a:t>
            </a:r>
          </a:p>
          <a:p>
            <a:pPr algn="ctr"/>
            <a:r>
              <a:rPr lang="ru-RU" altLang="en-US" dirty="0">
                <a:solidFill>
                  <a:srgbClr val="FF0000"/>
                </a:solidFill>
              </a:rPr>
              <a:t>24,4%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635" y="3507740"/>
            <a:ext cx="2920365" cy="91440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ru-RU" altLang="en-US" dirty="0">
                <a:solidFill>
                  <a:srgbClr val="00B050"/>
                </a:solidFill>
              </a:rPr>
              <a:t>0,01%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5713730"/>
            <a:ext cx="2990215" cy="107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Обеспечение </a:t>
            </a:r>
            <a:r>
              <a:rPr lang="ru-RU" altLang="en-US" dirty="0" err="1"/>
              <a:t>общественногопорядка</a:t>
            </a:r>
            <a:endParaRPr lang="ru-RU" altLang="en-US" dirty="0"/>
          </a:p>
          <a:p>
            <a:pPr algn="ctr"/>
            <a:r>
              <a:rPr lang="ru-RU" altLang="en-US" dirty="0"/>
              <a:t>0,02%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5273040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Использование и охрана земель</a:t>
            </a:r>
          </a:p>
          <a:p>
            <a:pPr algn="ctr"/>
            <a:r>
              <a:rPr lang="ru-RU" altLang="en-US" dirty="0"/>
              <a:t>0,00%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7270" y="4528820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 dirty="0"/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altLang="en-US" sz="1600" dirty="0"/>
              <a:t>49,8%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94107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/>
              <a:t>МУНИЦИПАЛЬНЫЕ ПРОГРАММЫ МОКРОБАТАЙСКОГОСЕЛЬСКОГОПОСЕЛЕНИЯ НА 2022 ГОД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9891012"/>
              </p:ext>
            </p:extLst>
          </p:nvPr>
        </p:nvGraphicFramePr>
        <p:xfrm>
          <a:off x="141605" y="1366520"/>
          <a:ext cx="8860790" cy="529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58864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dirty="0">
                <a:sym typeface="+mn-ea"/>
              </a:rPr>
              <a:t>МУНИЦИПАЛЬНЫЕ ПРОГРАММЫ МОКРОБАТАЙСКОГОСЕЛЬСКОГОПОСЕЛЕНИЯ НА 2023ГОД</a:t>
            </a:r>
            <a:endParaRPr lang="ru-RU" altLang="en-US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 flipH="1">
            <a:off x="583565" y="1687195"/>
            <a:ext cx="762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0831530"/>
              </p:ext>
            </p:extLst>
          </p:nvPr>
        </p:nvGraphicFramePr>
        <p:xfrm>
          <a:off x="51435" y="1443787"/>
          <a:ext cx="9041130" cy="572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3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1025525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>
                <a:sym typeface="+mn-ea"/>
              </a:rPr>
              <a:t>МУНИЦИПАЛЬНЫЕ ПРОГРАММЫ МОКРОБАТАЙСКОГОСЕЛЬСКОГОПОСЕЛЕНИЯ НА 2024ГОД</a:t>
            </a:r>
            <a:br>
              <a:rPr lang="ru-RU" altLang="en-US" sz="2000" dirty="0"/>
            </a:br>
            <a:endParaRPr lang="ru-RU" altLang="en-US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6680" y="1920085"/>
            <a:ext cx="4038600" cy="4434840"/>
          </a:xfrm>
        </p:spPr>
        <p:txBody>
          <a:bodyPr/>
          <a:lstStyle/>
          <a:p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5281441"/>
              </p:ext>
            </p:extLst>
          </p:nvPr>
        </p:nvGraphicFramePr>
        <p:xfrm>
          <a:off x="27305" y="1089025"/>
          <a:ext cx="9089390" cy="526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 НА 2022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96212"/>
              </p:ext>
            </p:extLst>
          </p:nvPr>
        </p:nvGraphicFramePr>
        <p:xfrm>
          <a:off x="-27940" y="1437640"/>
          <a:ext cx="8824595" cy="51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41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6887,3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241,7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6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1151,5 ТЫС. 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2257,0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151,2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2023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67942"/>
              </p:ext>
            </p:extLst>
          </p:nvPr>
        </p:nvGraphicFramePr>
        <p:xfrm>
          <a:off x="0" y="2134870"/>
          <a:ext cx="9144000" cy="462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82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  5984,5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249,3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15798,5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2081,8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151,2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2024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5230"/>
              </p:ext>
            </p:extLst>
          </p:nvPr>
        </p:nvGraphicFramePr>
        <p:xfrm>
          <a:off x="0" y="1862455"/>
          <a:ext cx="9144000" cy="499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09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6278,2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257,6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5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277,8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2084,6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151,2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400" dirty="0"/>
              <a:t>Структура муниципального долга </a:t>
            </a:r>
            <a:r>
              <a:rPr lang="ru-RU" altLang="en-US" sz="2400" dirty="0" err="1"/>
              <a:t>Мокробатайского</a:t>
            </a:r>
            <a:r>
              <a:rPr lang="ru-RU" altLang="en-US" sz="2400" dirty="0"/>
              <a:t> сельского поселения на 2021-2025 годы</a:t>
            </a:r>
          </a:p>
        </p:txBody>
      </p:sp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4087360"/>
              </p:ext>
            </p:extLst>
          </p:nvPr>
        </p:nvGraphicFramePr>
        <p:xfrm>
          <a:off x="379730" y="1920240"/>
          <a:ext cx="8589645" cy="45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 вида долгового обязательства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21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22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23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01.01.202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4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25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 dirty="0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 dirty="0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</a:p>
        </p:txBody>
      </p:sp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4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12" y="3601290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/>
          <p:nvPr/>
        </p:nvSpPr>
        <p:spPr>
          <a:xfrm>
            <a:off x="3444355" y="5095875"/>
            <a:ext cx="2276475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</a:t>
            </a:r>
            <a:r>
              <a:rPr lang="ru-RU" b="1" dirty="0" err="1"/>
              <a:t>Мокробатайского</a:t>
            </a:r>
            <a:r>
              <a:rPr lang="ru-RU" b="1" dirty="0"/>
              <a:t> сельского поселения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бюджетной и налоговой политики на 2022-2024</a:t>
            </a:r>
          </a:p>
          <a:p>
            <a:pPr algn="ctr"/>
            <a:r>
              <a:rPr lang="ru-RU" dirty="0"/>
              <a:t> годы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080135" y="884555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Основа формирования бюджета Мокробатайского сельского поселения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Кагальницкого района на 2021 год 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 на плановый период 2022-2023годов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Бюджет на 2022 год и на плановый период 2023 2024 годов содержит</a:t>
            </a:r>
            <a:br>
              <a:rPr lang="ru-RU" altLang="en-US" sz="2700" dirty="0"/>
            </a:br>
            <a:r>
              <a:rPr lang="ru-RU" altLang="en-US" sz="2700" dirty="0"/>
              <a:t>Приоритетные пути реализации основных задач</a:t>
            </a:r>
            <a:r>
              <a:rPr lang="ru-RU" altLang="en-US" sz="2800" dirty="0"/>
              <a:t>:</a:t>
            </a:r>
          </a:p>
        </p:txBody>
      </p:sp>
      <p:pic>
        <p:nvPicPr>
          <p:cNvPr id="3" name="Схема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2097133"/>
            <a:ext cx="6711950" cy="41067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85" y="19019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Основные показатели прогноза социально-экономического развития Мокробатайского сельского поселения на 2022 год и на плановый период 2023-2024годов</a:t>
            </a:r>
            <a:b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4" y="2728954"/>
            <a:ext cx="4013297" cy="3334553"/>
          </a:xfrm>
        </p:spPr>
      </p:pic>
      <p:sp>
        <p:nvSpPr>
          <p:cNvPr id="13" name="Прямоугольник 12"/>
          <p:cNvSpPr/>
          <p:nvPr/>
        </p:nvSpPr>
        <p:spPr>
          <a:xfrm>
            <a:off x="731517" y="1084973"/>
            <a:ext cx="8231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отраслей социальной сферы, повышение качества доступности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разнообразия муниципальных услуг, организация культурного досуга в онлайн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CB30F-6AC0-43FF-97AA-4FC123E88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13" y="2708920"/>
            <a:ext cx="3969572" cy="3354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280"/>
            <a:ext cx="6347714" cy="1856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697" y="1930400"/>
            <a:ext cx="8650605" cy="485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solidFill>
                  <a:schemeClr val="tx1"/>
                </a:solidFill>
                <a:sym typeface="+mn-ea"/>
              </a:rPr>
              <a:t>Основные параметры  бюджета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района</a:t>
            </a:r>
            <a:br>
              <a:rPr sz="2000" b="1" dirty="0">
                <a:solidFill>
                  <a:schemeClr val="tx1"/>
                </a:solidFill>
                <a:sym typeface="+mn-ea"/>
              </a:rPr>
            </a:br>
            <a:r>
              <a:rPr sz="2000" b="1" dirty="0" err="1">
                <a:solidFill>
                  <a:schemeClr val="tx1"/>
                </a:solidFill>
                <a:sym typeface="+mn-ea"/>
              </a:rPr>
              <a:t>на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22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год и на плановый период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23 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и 202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4 </a:t>
            </a:r>
            <a:r>
              <a:rPr sz="2000" b="1" dirty="0" err="1">
                <a:solidFill>
                  <a:schemeClr val="tx1"/>
                </a:solidFill>
                <a:sym typeface="+mn-ea"/>
              </a:rPr>
              <a:t>годов</a:t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 dirty="0"/>
          </a:p>
        </p:txBody>
      </p:sp>
      <p:graphicFrame>
        <p:nvGraphicFramePr>
          <p:cNvPr id="12291" name="Замещающее содержимое 122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077754"/>
              </p:ext>
            </p:extLst>
          </p:nvPr>
        </p:nvGraphicFramePr>
        <p:xfrm>
          <a:off x="457200" y="1686560"/>
          <a:ext cx="8229600" cy="5011311"/>
        </p:xfrm>
        <a:graphic>
          <a:graphicData uri="http://schemas.openxmlformats.org/drawingml/2006/table">
            <a:tbl>
              <a:tblPr/>
              <a:tblGrid>
                <a:gridCol w="33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29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2022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23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10709,1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24265,3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9049,4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5257,3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5307,2</a:t>
                      </a: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5433,9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5452,4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18958,1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3615,5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10709,1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24265,3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9049,4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ДОХОДЫ БЮДЖЕТА </a:t>
            </a:r>
            <a:br>
              <a:rPr lang="ru-RU" altLang="en-US" sz="3200" dirty="0"/>
            </a:br>
            <a:endParaRPr lang="ru-RU" altLang="en-US" sz="3200" dirty="0"/>
          </a:p>
        </p:txBody>
      </p:sp>
      <p:pic>
        <p:nvPicPr>
          <p:cNvPr id="3" name="Замещающее содержимое -21474826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25" y="3036679"/>
            <a:ext cx="6711950" cy="251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ПОСТУПАЮЩИЕ В БЮДЖЕТ ДЕНЕЖНЫЕ СРЕДСТВА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</TotalTime>
  <Words>898</Words>
  <Application>Microsoft Office PowerPoint</Application>
  <PresentationFormat>Экран (4:3)</PresentationFormat>
  <Paragraphs>317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Century Gothic</vt:lpstr>
      <vt:lpstr>Garamond</vt:lpstr>
      <vt:lpstr>Times New Roman</vt:lpstr>
      <vt:lpstr>Wingdings 3</vt:lpstr>
      <vt:lpstr>Ион</vt:lpstr>
      <vt:lpstr>Диаграмма Microsoft Excel</vt:lpstr>
      <vt:lpstr>Презентация PowerPoint</vt:lpstr>
      <vt:lpstr>Что такое бюджет?</vt:lpstr>
      <vt:lpstr>Какие бывают бюджеты?</vt:lpstr>
      <vt:lpstr>      </vt:lpstr>
      <vt:lpstr>Бюджет на 2022 год и на плановый период 2023 2024 годов содержит Приоритетные пути реализации основных задач:</vt:lpstr>
      <vt:lpstr>Основные показатели прогноза социально-экономического развития Мокробатайского сельского поселения на 2022 год и на плановый период 2023-2024годов </vt:lpstr>
      <vt:lpstr>ОСНОВНЫЕ НАПРАВЛЕНИЯ НАЛОГОВОЙ ПОЛИТИКИ МОКРОБАТАЙСКОГО СЕЛЬСКОГО ПОСЕЛЕНИЯ</vt:lpstr>
      <vt:lpstr>Основные параметры  бюджета Мокробатайского сельского поселения Кагальницкого района на 2022 год и на плановый период 2023 и 2024 годов (тыс. рублей) </vt:lpstr>
      <vt:lpstr>ДОХОДЫ БЮДЖЕТА  </vt:lpstr>
      <vt:lpstr>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ДИНАМИКА ПОСТУПЛЕНИЙ НАЛОГА НА ИМУЩЕСТВО В БЮДЖЕТ  МОКРОБАТАЙСКОГО СЕЛЬСКОГО ПОСЕЛЕНИЯ КАГАЛЬНИЦКОГО РАЙОНА </vt:lpstr>
      <vt:lpstr>ДИНАМИКА ПОСТУПЛЕНИЙ ЗЕМЕЛЬНОГО НАЛОГА В БЮДЖЕТ  МОКРОБАТАЙСКОГО СЕЛЬСКОГО ПОСЕЛЕНИЯ КАГАЛЬНИЦКОГО РАЙОНА</vt:lpstr>
      <vt:lpstr>Безвозмездные поступления</vt:lpstr>
      <vt:lpstr>Расходы бюджета Мокробатайского сельского поселения Кагальницкого района в 2022 году 10709,7 тыс.рублей</vt:lpstr>
      <vt:lpstr>Доля муниципальных программ в общем объеме расходов, запланированных на реализацию муниципальных программ Мокробатайского сельского поселения в 2021 году </vt:lpstr>
      <vt:lpstr>МУНИЦИПАЛЬНЫЕ ПРОГРАММЫ МОКРОБАТАЙСКОГОСЕЛЬСКОГОПОСЕЛЕНИЯ НА 2022 ГОД</vt:lpstr>
      <vt:lpstr>МУНИЦИПАЛЬНЫЕ ПРОГРАММЫ МОКРОБАТАЙСКОГОСЕЛЬСКОГОПОСЕЛЕНИЯ НА 2023ГОД</vt:lpstr>
      <vt:lpstr>МУНИЦИПАЛЬНЫЕ ПРОГРАММЫ МОКРОБАТАЙСКОГОСЕЛЬСКОГОПОСЕЛЕНИЯ НА 2024ГОД </vt:lpstr>
      <vt:lpstr>МОКРОБАТАЙСКОЕ СЕЛЬСКОЕ ПОСЕЛЕНИЕ</vt:lpstr>
      <vt:lpstr>МОКРОБАТАЙСКОЕ СЕЛЬСКОЕ ПОСЕЛЕНИЕ</vt:lpstr>
      <vt:lpstr>МОКРОБАТАЙСКОЕ СЕЛЬСКОЕ ПОСЕЛЕНИЕ </vt:lpstr>
      <vt:lpstr>Структура муниципального долга Мокробатайского сельского поселения на 2021-2025 годы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Анжелика</dc:creator>
  <cp:lastModifiedBy>ZSF</cp:lastModifiedBy>
  <cp:revision>97</cp:revision>
  <dcterms:created xsi:type="dcterms:W3CDTF">2016-01-31T19:30:00Z</dcterms:created>
  <dcterms:modified xsi:type="dcterms:W3CDTF">2023-01-23T08:10:41Z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