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6000" firstSlideNum="2">
  <p:sldMasterIdLst>
    <p:sldMasterId id="2147483784" r:id="rId1"/>
  </p:sldMasterIdLst>
  <p:notesMasterIdLst>
    <p:notesMasterId r:id="rId26"/>
  </p:notesMasterIdLst>
  <p:sldIdLst>
    <p:sldId id="268" r:id="rId2"/>
    <p:sldId id="284" r:id="rId3"/>
    <p:sldId id="283" r:id="rId4"/>
    <p:sldId id="266" r:id="rId5"/>
    <p:sldId id="261" r:id="rId6"/>
    <p:sldId id="331" r:id="rId7"/>
    <p:sldId id="273" r:id="rId8"/>
    <p:sldId id="270" r:id="rId9"/>
    <p:sldId id="274" r:id="rId10"/>
    <p:sldId id="275" r:id="rId11"/>
    <p:sldId id="300" r:id="rId12"/>
    <p:sldId id="302" r:id="rId13"/>
    <p:sldId id="303" r:id="rId14"/>
    <p:sldId id="301" r:id="rId15"/>
    <p:sldId id="278" r:id="rId16"/>
    <p:sldId id="292" r:id="rId17"/>
    <p:sldId id="330" r:id="rId18"/>
    <p:sldId id="318" r:id="rId19"/>
    <p:sldId id="319" r:id="rId20"/>
    <p:sldId id="320" r:id="rId21"/>
    <p:sldId id="313" r:id="rId22"/>
    <p:sldId id="312" r:id="rId23"/>
    <p:sldId id="311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9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nans" initials="F" lastIdx="1" clrIdx="0">
    <p:extLst>
      <p:ext uri="{19B8F6BF-5375-455C-9EA6-DF929625EA0E}">
        <p15:presenceInfo xmlns:p15="http://schemas.microsoft.com/office/powerpoint/2012/main" userId="Fina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2164" autoAdjust="0"/>
  </p:normalViewPr>
  <p:slideViewPr>
    <p:cSldViewPr>
      <p:cViewPr>
        <p:scale>
          <a:sx n="100" d="100"/>
          <a:sy n="100" d="100"/>
        </p:scale>
        <p:origin x="1656" y="204"/>
      </p:cViewPr>
      <p:guideLst>
        <p:guide orient="horz" pos="2158"/>
        <p:guide pos="29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12199477950302E-3"/>
          <c:y val="6.0099503122862899E-2"/>
          <c:w val="0.98365160049457301"/>
          <c:h val="0.80592783505154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5682413432873901E-2"/>
                  <c:y val="-0.204427467080337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1859,7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33-4DE2-97EB-CBD3703BF03A}"/>
                </c:ext>
              </c:extLst>
            </c:dLbl>
            <c:dLbl>
              <c:idx val="1"/>
              <c:layout>
                <c:manualLayout>
                  <c:x val="2.0085189015631898E-2"/>
                  <c:y val="-0.31926582799006997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  <a:p>
                    <a:r>
                      <a:rPr lang="en-US" dirty="0"/>
                      <a:t>1930,4</a:t>
                    </a:r>
                  </a:p>
                  <a:p>
                    <a:endParaRPr lang="en-US" dirty="0"/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33-4DE2-97EB-CBD3703BF03A}"/>
                </c:ext>
              </c:extLst>
            </c:dLbl>
            <c:dLbl>
              <c:idx val="2"/>
              <c:layout>
                <c:manualLayout>
                  <c:x val="2.88458436775977E-2"/>
                  <c:y val="-0.404318794688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2007,7</a:t>
                    </a:r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33-4DE2-97EB-CBD3703BF03A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2021год</c:v>
                </c:pt>
                <c:pt idx="1">
                  <c:v>2022год</c:v>
                </c:pt>
                <c:pt idx="2">
                  <c:v>2023год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1859.7</c:v>
                </c:pt>
                <c:pt idx="1">
                  <c:v>1930.4</c:v>
                </c:pt>
                <c:pt idx="2">
                  <c:v>2007.7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33-4DE2-97EB-CBD3703BF0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 forceAA="0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172056576"/>
        <c:crosses val="autoZero"/>
        <c:auto val="1"/>
        <c:lblAlgn val="ctr"/>
        <c:lblOffset val="100"/>
        <c:noMultiLvlLbl val="1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69811320754698E-3"/>
          <c:y val="7.6890034364261201E-2"/>
          <c:w val="0.97720125786163503"/>
          <c:h val="0.80592783505154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682413432873901E-2"/>
                  <c:y val="-0.204427467080337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209,1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16-44B0-BB78-774F683DC1CE}"/>
                </c:ext>
              </c:extLst>
            </c:dLbl>
            <c:dLbl>
              <c:idx val="1"/>
              <c:layout>
                <c:manualLayout>
                  <c:x val="-1.2465210716584976E-2"/>
                  <c:y val="-0.3290019482100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217,5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68553459119494"/>
                      <c:h val="8.18586465351624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516-44B0-BB78-774F683DC1CE}"/>
                </c:ext>
              </c:extLst>
            </c:dLbl>
            <c:dLbl>
              <c:idx val="2"/>
              <c:layout>
                <c:manualLayout>
                  <c:x val="2.69975287247298E-2"/>
                  <c:y val="-0.400691663748952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226,2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16-44B0-BB78-774F683DC1CE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 2021 год</c:v>
                </c:pt>
                <c:pt idx="1">
                  <c:v> 2022 год</c:v>
                </c:pt>
                <c:pt idx="2">
                  <c:v> 2023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209.1</c:v>
                </c:pt>
                <c:pt idx="1">
                  <c:v>217.5</c:v>
                </c:pt>
                <c:pt idx="2">
                  <c:v>226.2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16-44B0-BB78-774F683DC1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1" cap="rnd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0" vertOverflow="ellipsis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172056576"/>
        <c:crosses val="autoZero"/>
        <c:auto val="1"/>
        <c:lblAlgn val="ctr"/>
        <c:lblOffset val="100"/>
        <c:tickLblSkip val="1"/>
        <c:noMultiLvlLbl val="0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rnd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rnd" cmpd="sng" algn="ctr">
      <a:noFill/>
      <a:prstDash val="solid"/>
      <a:round/>
    </a:ln>
    <a:effectLst/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2187857961053837E-2"/>
          <c:w val="0.985534591194969"/>
          <c:h val="0.80592783505154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9.4272767790818598E-3"/>
                  <c:y val="-0.3275660452237285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301,9</a:t>
                    </a:r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09433962264201"/>
                      <c:h val="7.32675812430663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484-4A88-9092-BB789736BF2D}"/>
                </c:ext>
              </c:extLst>
            </c:dLbl>
            <c:dLbl>
              <c:idx val="1"/>
              <c:layout>
                <c:manualLayout>
                  <c:x val="4.3619075917397119E-3"/>
                  <c:y val="-0.4023128230105257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84-4A88-9092-BB789736BF2D}"/>
                </c:ext>
              </c:extLst>
            </c:dLbl>
            <c:dLbl>
              <c:idx val="2"/>
              <c:layout>
                <c:manualLayout>
                  <c:x val="2.69975287247297E-2"/>
                  <c:y val="-0.404318794688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84-4A88-9092-BB789736BF2D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 2021 год</c:v>
                </c:pt>
                <c:pt idx="1">
                  <c:v> 2022 год</c:v>
                </c:pt>
                <c:pt idx="2">
                  <c:v> 2023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301.89999999999998</c:v>
                </c:pt>
                <c:pt idx="1">
                  <c:v>417.5</c:v>
                </c:pt>
                <c:pt idx="2">
                  <c:v>417.5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84-4A88-9092-BB789736BF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9492352"/>
        <c:axId val="276013824"/>
      </c:barChart>
      <c:catAx>
        <c:axId val="17949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276013824"/>
        <c:crosses val="autoZero"/>
        <c:auto val="1"/>
        <c:lblAlgn val="ctr"/>
        <c:lblOffset val="100"/>
        <c:tickLblSkip val="1"/>
        <c:noMultiLvlLbl val="0"/>
      </c:catAx>
      <c:valAx>
        <c:axId val="276013824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17949235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69811320754698E-3"/>
          <c:y val="7.6890034364261201E-2"/>
          <c:w val="0.97405660377358505"/>
          <c:h val="0.80592783505154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9.6949450576921305E-3"/>
                  <c:y val="-0.392428612555709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2567,3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C9-4A34-8A5B-55091A17EB13}"/>
                </c:ext>
              </c:extLst>
            </c:dLbl>
            <c:dLbl>
              <c:idx val="1"/>
              <c:layout>
                <c:manualLayout>
                  <c:x val="5.4784635516253897E-3"/>
                  <c:y val="-0.38856677640379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2567,3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C9-4A34-8A5B-55091A17EB13}"/>
                </c:ext>
              </c:extLst>
            </c:dLbl>
            <c:dLbl>
              <c:idx val="2"/>
              <c:layout>
                <c:manualLayout>
                  <c:x val="-1.42166785787105E-2"/>
                  <c:y val="-0.4043187946883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2567,3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C9-4A34-8A5B-55091A17EB13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 2021 год</c:v>
                </c:pt>
                <c:pt idx="1">
                  <c:v> 2022год</c:v>
                </c:pt>
                <c:pt idx="2">
                  <c:v> 2023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2567.3000000000002</c:v>
                </c:pt>
                <c:pt idx="1">
                  <c:v>2567.3000000000002</c:v>
                </c:pt>
                <c:pt idx="2">
                  <c:v>2567.3000000000002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C9-4A34-8A5B-55091A17EB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172056576"/>
        <c:crosses val="autoZero"/>
        <c:auto val="1"/>
        <c:lblAlgn val="ctr"/>
        <c:lblOffset val="100"/>
        <c:tickLblSkip val="1"/>
        <c:noMultiLvlLbl val="0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27219154470998"/>
          <c:y val="2.5603002507022399E-2"/>
          <c:w val="0.38752990199861098"/>
          <c:h val="0.639175257731959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3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E3-4C90-B115-9C651F34E3AF}"/>
              </c:ext>
            </c:extLst>
          </c:dPt>
          <c:dPt>
            <c:idx val="1"/>
            <c:bubble3D val="0"/>
            <c:explosion val="3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E3-4C90-B115-9C651F34E3AF}"/>
              </c:ext>
            </c:extLst>
          </c:dPt>
          <c:dPt>
            <c:idx val="2"/>
            <c:bubble3D val="0"/>
            <c:explosion val="2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E3-4C90-B115-9C651F34E3AF}"/>
              </c:ext>
            </c:extLst>
          </c:dPt>
          <c:dPt>
            <c:idx val="3"/>
            <c:bubble3D val="0"/>
            <c:explosion val="22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E3-4C90-B115-9C651F34E3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3E3-4C90-B115-9C651F34E3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3E3-4C90-B115-9C651F34E3A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3E3-4C90-B115-9C651F34E3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3E3-4C90-B115-9C651F34E3A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3E3-4C90-B115-9C651F34E3A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3E3-4C90-B115-9C651F34E3AF}"/>
              </c:ext>
            </c:extLst>
          </c:dPt>
          <c:dLbls>
            <c:dLbl>
              <c:idx val="0"/>
              <c:layout>
                <c:manualLayout>
                  <c:x val="9.537025790046319E-2"/>
                  <c:y val="0.2136834952625444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/>
                      <a:t>5254,2</a:t>
                    </a:r>
                  </a:p>
                  <a:p>
                    <a:endParaRPr lang="en-US" alt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764998380505566E-2"/>
                      <c:h val="8.71014145288899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3E3-4C90-B115-9C651F34E3AF}"/>
                </c:ext>
              </c:extLst>
            </c:dLbl>
            <c:dLbl>
              <c:idx val="1"/>
              <c:layout>
                <c:manualLayout>
                  <c:x val="1.66692505192713E-2"/>
                  <c:y val="0.1070478785245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E3-4C90-B115-9C651F34E3A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E3-4C90-B115-9C651F34E3A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2578,8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E3-4C90-B115-9C651F34E3AF}"/>
                </c:ext>
              </c:extLst>
            </c:dLbl>
            <c:dLbl>
              <c:idx val="4"/>
              <c:layout>
                <c:manualLayout>
                  <c:x val="-3.1384673375624575E-2"/>
                  <c:y val="3.9275877496852095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/>
                      <a:t>1231,4</a:t>
                    </a:r>
                  </a:p>
                  <a:p>
                    <a:endParaRPr lang="en-US" alt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E3-4C90-B115-9C651F34E3AF}"/>
                </c:ext>
              </c:extLst>
            </c:dLbl>
            <c:dLbl>
              <c:idx val="5"/>
              <c:layout>
                <c:manualLayout>
                  <c:x val="4.9896905354940138E-2"/>
                  <c:y val="0.20017009082208048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/>
                      <a:t>78,3</a:t>
                    </a:r>
                  </a:p>
                  <a:p>
                    <a:endParaRPr lang="en-US" alt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E3-4C90-B115-9C651F34E3AF}"/>
                </c:ext>
              </c:extLst>
            </c:dLbl>
            <c:dLbl>
              <c:idx val="6"/>
              <c:layout>
                <c:manualLayout>
                  <c:x val="4.4577019958956798E-2"/>
                  <c:y val="9.602048436999889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E3-4C90-B115-9C651F34E3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3E3-4C90-B115-9C651F34E3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Управление муниципальными финансами и создание условий для эффективного управления муниципальными финансами</c:v>
                </c:pt>
                <c:pt idx="1">
                  <c:v>Использование и охрана земель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Развитие культуры</c:v>
                </c:pt>
                <c:pt idx="4">
                  <c:v>Благоустройство</c:v>
                </c:pt>
                <c:pt idx="5">
                  <c:v>Пожарная безопасность и защита населения и территории от чрезвычайных ситуаций</c:v>
                </c:pt>
                <c:pt idx="6">
                  <c:v>Энергосбережение  и энергетическая  эффективность</c:v>
                </c:pt>
                <c:pt idx="7">
                  <c:v>Развитие физической культуры и спорта</c:v>
                </c:pt>
                <c:pt idx="8">
                  <c:v>Развитие информационного общества</c:v>
                </c:pt>
                <c:pt idx="9">
                  <c:v>Формирование современной городской среды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5254.2</c:v>
                </c:pt>
                <c:pt idx="1">
                  <c:v>0</c:v>
                </c:pt>
                <c:pt idx="2">
                  <c:v>2</c:v>
                </c:pt>
                <c:pt idx="3">
                  <c:v>2587.6999999999998</c:v>
                </c:pt>
                <c:pt idx="4">
                  <c:v>1869.4</c:v>
                </c:pt>
                <c:pt idx="5">
                  <c:v>78.3</c:v>
                </c:pt>
                <c:pt idx="6">
                  <c:v>20</c:v>
                </c:pt>
                <c:pt idx="7">
                  <c:v>1</c:v>
                </c:pt>
                <c:pt idx="8">
                  <c:v>75.599999999999994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3E3-4C90-B115-9C651F34E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6375000000000003E-2"/>
          <c:y val="0.67666666666666697"/>
          <c:w val="0.86350000000000005"/>
          <c:h val="0.3033333333333330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0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3511729175398"/>
          <c:y val="6.6084636837637906E-2"/>
          <c:w val="0.428782132321955"/>
          <c:h val="0.740269188795925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6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  <a:sp3d>
                <a:extrusionClr>
                  <a:srgbClr val="FFFFFF"/>
                </a:extrusionClr>
                <a:contourClr>
                  <a:srgbClr val="FFFF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2BD-409C-BD31-FB3618CE6E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BD-409C-BD31-FB3618CE6E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BD-409C-BD31-FB3618CE6E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BD-409C-BD31-FB3618CE6E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BD-409C-BD31-FB3618CE6E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2BD-409C-BD31-FB3618CE6E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2BD-409C-BD31-FB3618CE6E5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2BD-409C-BD31-FB3618CE6E5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2BD-409C-BD31-FB3618CE6E5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A4B-4489-96BE-CCD9415F066A}"/>
              </c:ext>
            </c:extLst>
          </c:dPt>
          <c:dLbls>
            <c:dLbl>
              <c:idx val="0"/>
              <c:layout>
                <c:manualLayout>
                  <c:x val="-5.1375362650214002E-2"/>
                  <c:y val="-0.47089947290951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BD-409C-BD31-FB3618CE6E5F}"/>
                </c:ext>
              </c:extLst>
            </c:dLbl>
            <c:dLbl>
              <c:idx val="1"/>
              <c:layout>
                <c:manualLayout>
                  <c:x val="4.0825649006262571E-3"/>
                  <c:y val="-6.3798022524669609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/>
                      <a:t>0</a:t>
                    </a:r>
                    <a:r>
                      <a:rPr lang="en-US" dirty="0"/>
                      <a:t>,0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BD-409C-BD31-FB3618CE6E5F}"/>
                </c:ext>
              </c:extLst>
            </c:dLbl>
            <c:dLbl>
              <c:idx val="2"/>
              <c:layout>
                <c:manualLayout>
                  <c:x val="7.6111946183718082E-2"/>
                  <c:y val="2.41078436317604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BD-409C-BD31-FB3618CE6E5F}"/>
                </c:ext>
              </c:extLst>
            </c:dLbl>
            <c:dLbl>
              <c:idx val="3"/>
              <c:layout>
                <c:manualLayout>
                  <c:x val="1.9126536174128676E-2"/>
                  <c:y val="4.06328228232578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BD-409C-BD31-FB3618CE6E5F}"/>
                </c:ext>
              </c:extLst>
            </c:dLbl>
            <c:dLbl>
              <c:idx val="4"/>
              <c:layout>
                <c:manualLayout>
                  <c:x val="1.83932760617312E-2"/>
                  <c:y val="-2.52551134566586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183,3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291613990729039E-2"/>
                      <c:h val="7.22687280450444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BD-409C-BD31-FB3618CE6E5F}"/>
                </c:ext>
              </c:extLst>
            </c:dLbl>
            <c:dLbl>
              <c:idx val="5"/>
              <c:layout>
                <c:manualLayout>
                  <c:x val="5.8421237168362804E-2"/>
                  <c:y val="-6.119602159232307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405449318835149E-2"/>
                      <c:h val="4.46967857779273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2BD-409C-BD31-FB3618CE6E5F}"/>
                </c:ext>
              </c:extLst>
            </c:dLbl>
            <c:dLbl>
              <c:idx val="6"/>
              <c:layout>
                <c:manualLayout>
                  <c:x val="3.7091477901775402E-2"/>
                  <c:y val="-1.03386406701934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2BD-409C-BD31-FB3618CE6E5F}"/>
                </c:ext>
              </c:extLst>
            </c:dLbl>
            <c:dLbl>
              <c:idx val="7"/>
              <c:layout>
                <c:manualLayout>
                  <c:x val="-3.6056948366884299E-2"/>
                  <c:y val="0.126101118209256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522123893805302E-2"/>
                      <c:h val="8.24542257790712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F2BD-409C-BD31-FB3618CE6E5F}"/>
                </c:ext>
              </c:extLst>
            </c:dLbl>
            <c:dLbl>
              <c:idx val="8"/>
              <c:layout>
                <c:manualLayout>
                  <c:x val="7.4253355307627902E-2"/>
                  <c:y val="3.99260954302411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2BD-409C-BD31-FB3618CE6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Управление муниципальными финансами и создание условий для эффективного управления муниципальными финансами</c:v>
                </c:pt>
                <c:pt idx="1">
                  <c:v>Использование и охрана земель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Развитие культуры</c:v>
                </c:pt>
                <c:pt idx="4">
                  <c:v>Благоустройство</c:v>
                </c:pt>
                <c:pt idx="5">
                  <c:v>Пожарная безопасность и защита населения и территории от чрезвычайных ситуаций</c:v>
                </c:pt>
                <c:pt idx="6">
                  <c:v>Энергосбережение  и энергетическая  эффективность</c:v>
                </c:pt>
                <c:pt idx="7">
                  <c:v>Развитие физической культуры и спорта</c:v>
                </c:pt>
                <c:pt idx="8">
                  <c:v>Развитие информационного общества</c:v>
                </c:pt>
                <c:pt idx="9">
                  <c:v>Формирование современной городской среды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4979.8999999999996</c:v>
                </c:pt>
                <c:pt idx="1">
                  <c:v>0</c:v>
                </c:pt>
                <c:pt idx="2">
                  <c:v>2</c:v>
                </c:pt>
                <c:pt idx="3">
                  <c:v>1976.8</c:v>
                </c:pt>
                <c:pt idx="4">
                  <c:v>183.3</c:v>
                </c:pt>
                <c:pt idx="5">
                  <c:v>0</c:v>
                </c:pt>
                <c:pt idx="6">
                  <c:v>5</c:v>
                </c:pt>
                <c:pt idx="7">
                  <c:v>0</c:v>
                </c:pt>
                <c:pt idx="8">
                  <c:v>25.6</c:v>
                </c:pt>
                <c:pt idx="9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2BD-409C-BD31-FB3618CE6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ayout>
        <c:manualLayout>
          <c:xMode val="edge"/>
          <c:yMode val="edge"/>
          <c:x val="6.4826520578733005E-2"/>
          <c:y val="0.76130950188921487"/>
          <c:w val="0.86353420424216898"/>
          <c:h val="0.23869049811078519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MingLiU-ExtB" panose="02020500000000000000" charset="-120"/>
              <a:ea typeface="PMingLiU-ExtB" panose="02020500000000000000" charset="-120"/>
              <a:cs typeface="PMingLiU-ExtB" panose="02020500000000000000" charset="-120"/>
              <a:sym typeface="PMingLiU-ExtB" panose="02020500000000000000" charset="-12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914451768374799"/>
          <c:y val="6.4159013712416696E-2"/>
          <c:w val="0.35819973066836802"/>
          <c:h val="0.63578311737325499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6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p3d>
                <a:extrusionClr>
                  <a:srgbClr val="FFFFFF"/>
                </a:extrusionClr>
                <a:contourClr>
                  <a:srgbClr val="FFFF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2B7-459A-8296-B52BAA520F5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B7-459A-8296-B52BAA520F5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B7-459A-8296-B52BAA520F50}"/>
              </c:ext>
            </c:extLst>
          </c:dPt>
          <c:dPt>
            <c:idx val="3"/>
            <c:bubble3D val="0"/>
            <c:explosion val="4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B7-459A-8296-B52BAA520F50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2B7-459A-8296-B52BAA520F50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2B7-459A-8296-B52BAA520F50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2B7-459A-8296-B52BAA520F50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2B7-459A-8296-B52BAA520F50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2B7-459A-8296-B52BAA520F50}"/>
              </c:ext>
            </c:extLst>
          </c:dPt>
          <c:dLbls>
            <c:dLbl>
              <c:idx val="2"/>
              <c:layout>
                <c:manualLayout>
                  <c:x val="7.1416220467175398E-3"/>
                  <c:y val="3.27410229298125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B7-459A-8296-B52BAA520F50}"/>
                </c:ext>
              </c:extLst>
            </c:dLbl>
            <c:dLbl>
              <c:idx val="4"/>
              <c:layout>
                <c:manualLayout>
                  <c:x val="4.3967463523506299E-2"/>
                  <c:y val="0.1190932018696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B7-459A-8296-B52BAA520F50}"/>
                </c:ext>
              </c:extLst>
            </c:dLbl>
            <c:dLbl>
              <c:idx val="5"/>
              <c:layout>
                <c:manualLayout>
                  <c:x val="-0.112576210148601"/>
                  <c:y val="4.707959603172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B7-459A-8296-B52BAA520F50}"/>
                </c:ext>
              </c:extLst>
            </c:dLbl>
            <c:dLbl>
              <c:idx val="6"/>
              <c:layout>
                <c:manualLayout>
                  <c:x val="6.8979834627303394E-2"/>
                  <c:y val="3.14033977350628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445857202738603E-2"/>
                      <c:h val="4.81128662727602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2B7-459A-8296-B52BAA520F50}"/>
                </c:ext>
              </c:extLst>
            </c:dLbl>
            <c:dLbl>
              <c:idx val="7"/>
              <c:layout>
                <c:manualLayout>
                  <c:x val="-7.0536289890137299E-2"/>
                  <c:y val="-2.344294843711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893476465730797E-2"/>
                      <c:h val="2.96596607276219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2B7-459A-8296-B52BAA520F50}"/>
                </c:ext>
              </c:extLst>
            </c:dLbl>
            <c:dLbl>
              <c:idx val="8"/>
              <c:layout>
                <c:manualLayout>
                  <c:x val="1.7060282808594798E-2"/>
                  <c:y val="-4.922245574620500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2B7-459A-8296-B52BAA520F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Управление муниципальными финансами и создание условий для эффективного управления муниципальными финансами</c:v>
                </c:pt>
                <c:pt idx="1">
                  <c:v>Использование и охрана земель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Развитие культуры</c:v>
                </c:pt>
                <c:pt idx="4">
                  <c:v>Благоустройство</c:v>
                </c:pt>
                <c:pt idx="5">
                  <c:v>Пожарная безопасность и защита населения и территории от чрезвычайных ситуаций</c:v>
                </c:pt>
                <c:pt idx="6">
                  <c:v>Энергосбережение  и энергетическая  эффективность</c:v>
                </c:pt>
                <c:pt idx="7">
                  <c:v>Развитие физической культуры и спорта</c:v>
                </c:pt>
                <c:pt idx="8">
                  <c:v>развитие информационного общества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4985.5</c:v>
                </c:pt>
                <c:pt idx="1">
                  <c:v>0</c:v>
                </c:pt>
                <c:pt idx="2">
                  <c:v>2</c:v>
                </c:pt>
                <c:pt idx="3">
                  <c:v>1979.5</c:v>
                </c:pt>
                <c:pt idx="4">
                  <c:v>188.8</c:v>
                </c:pt>
                <c:pt idx="5">
                  <c:v>0</c:v>
                </c:pt>
                <c:pt idx="6">
                  <c:v>5</c:v>
                </c:pt>
                <c:pt idx="7">
                  <c:v>0</c:v>
                </c:pt>
                <c:pt idx="8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2B7-459A-8296-B52BAA520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6375000000000003E-2"/>
          <c:y val="0.67666666666666697"/>
          <c:w val="0.86350000000000005"/>
          <c:h val="0.3033333333333330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5T14:59:25.566" idx="1">
    <p:pos x="5472" y="12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731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434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037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97975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122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35649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025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1818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4136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7949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8500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7020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8049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532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9803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435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023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4184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53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7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7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www.instagram.com/tv/CKBAHyRIUMwTF1du0xNeuBD5GwOIgQtq6KDdyc0/?igshid=1lbbvzz2ssfg2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323850" y="549275"/>
            <a:ext cx="8280400" cy="5975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ПРОЕКТ 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БЮДЖЕТ 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А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МОКРОБАТАЙСКОГО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СЕЛЬСКОГО ПОСЕЛЕНИЯ 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КАГАЛЬНИЦКОГО 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РАЙОНА НА 20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21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ГОД И  НА ПЛАНОВЫЙ ПЕРИОД 20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22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– 202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3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ГОДОВ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en-US" sz="2700" dirty="0"/>
              <a:t>КРУПНЕЙШИЕ НАЛОГОПЛАТИЛЬЩИКИ </a:t>
            </a:r>
            <a:br>
              <a:rPr lang="ru-RU" altLang="en-US" sz="2700" dirty="0"/>
            </a:br>
            <a:r>
              <a:rPr lang="ru-RU" altLang="en-US" sz="2700" dirty="0"/>
              <a:t>МОКРОБАТАЙСКОГО СЕЛЬСКОГО ПОСЕЛЕНИЯ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-60325" y="1847215"/>
            <a:ext cx="8747125" cy="4389120"/>
          </a:xfrm>
        </p:spPr>
        <p:txBody>
          <a:bodyPr/>
          <a:lstStyle/>
          <a:p>
            <a:endParaRPr lang="ru-RU" altLang="en-US" sz="320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/>
          <p:nvPr>
            <p:extLst>
              <p:ext uri="{D42A27DB-BD31-4B8C-83A1-F6EECF244321}">
                <p14:modId xmlns:p14="http://schemas.microsoft.com/office/powerpoint/2010/main" val="1113221017"/>
              </p:ext>
            </p:extLst>
          </p:nvPr>
        </p:nvGraphicFramePr>
        <p:xfrm>
          <a:off x="323528" y="1945005"/>
          <a:ext cx="8363272" cy="3720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4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dirty="0">
                          <a:solidFill>
                            <a:schemeClr val="bg1"/>
                          </a:solidFill>
                        </a:rPr>
                        <a:t>ООО «ГАЗЭНЕРГОСЕТЬ»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8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dirty="0">
                          <a:solidFill>
                            <a:schemeClr val="tx1"/>
                          </a:solidFill>
                        </a:rPr>
                        <a:t>ООО «Пищекомбинат Донской»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9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dirty="0">
                          <a:solidFill>
                            <a:srgbClr val="7030A0"/>
                          </a:solidFill>
                          <a:sym typeface="+mn-ea"/>
                        </a:rPr>
                        <a:t>СПК «ВИШНЕВЫЙ»</a:t>
                      </a:r>
                    </a:p>
                    <a:p>
                      <a:pPr>
                        <a:buNone/>
                      </a:pPr>
                      <a:endParaRPr lang="ru-RU" altLang="en-US" sz="2800" dirty="0">
                        <a:solidFill>
                          <a:srgbClr val="7030A0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9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АО «КАГАЛЬНИЦКИЙ МЯСОКОСТНЫЙ ЗАВОД»</a:t>
                      </a:r>
                    </a:p>
                    <a:p>
                      <a:pPr>
                        <a:buNone/>
                      </a:pPr>
                      <a:endParaRPr lang="ru-RU" altLang="en-US" sz="2800" b="0" dirty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98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2800" dirty="0">
                        <a:solidFill>
                          <a:srgbClr val="7030A0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566" y="243780"/>
            <a:ext cx="6554867" cy="1524000"/>
          </a:xfrm>
        </p:spPr>
        <p:txBody>
          <a:bodyPr>
            <a:noAutofit/>
          </a:bodyPr>
          <a:lstStyle/>
          <a:p>
            <a:pPr algn="ctr"/>
            <a:r>
              <a:rPr lang="ru-RU" altLang="en-US" sz="2400" dirty="0"/>
              <a:t>ДИНАМИКА ПОСТУПЛЕНИЙ НАЛОГА НА ДОХОДЫ ФИЗИЧЕСКИХ ЛИЦ В БЮДЖЕТ  МОКРОБААЙСКОГО СЕЛЬСКОГО ПОСЕЛЕНИЯ КАГАЛЬНИЦКОГО РАЙОНА</a:t>
            </a:r>
          </a:p>
        </p:txBody>
      </p:sp>
      <p:pic>
        <p:nvPicPr>
          <p:cNvPr id="5" name="Замещающее содержимое 4" descr="IMG_25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1542" y="2771775"/>
            <a:ext cx="3867785" cy="291084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0" name="Диаграмма 3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92673953"/>
              </p:ext>
            </p:extLst>
          </p:nvPr>
        </p:nvGraphicFramePr>
        <p:xfrm>
          <a:off x="4064635" y="1920240"/>
          <a:ext cx="4622165" cy="461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000">
                <a:sym typeface="+mn-ea"/>
              </a:rPr>
              <a:t>ДИНАМИКА ПОСТУПЛЕНИЙ ЕСХН  В БЮДЖЕТ  МОКРОБАТАЙСКОГО СЕЛЬСКОГО ПОСЕЛЕНИЯ КАГАЛЬНИЦКОГО РАЙОНА</a:t>
            </a:r>
            <a:endParaRPr lang="ru-RU" altLang="en-US" sz="2000"/>
          </a:p>
        </p:txBody>
      </p:sp>
      <p:pic>
        <p:nvPicPr>
          <p:cNvPr id="6" name="Замещающее содержимое 5" descr="images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6700" y="2088515"/>
            <a:ext cx="3980180" cy="3279775"/>
          </a:xfrm>
          <a:prstGeom prst="rect">
            <a:avLst/>
          </a:prstGeom>
        </p:spPr>
      </p:pic>
      <p:graphicFrame>
        <p:nvGraphicFramePr>
          <p:cNvPr id="30" name="Диаграмма 3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4097753"/>
              </p:ext>
            </p:extLst>
          </p:nvPr>
        </p:nvGraphicFramePr>
        <p:xfrm>
          <a:off x="4648200" y="1920085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5356860" y="606107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indent="0" algn="ctr"/>
            <a:endParaRPr lang="ru-RU" altLang="en-US" b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27" y="332656"/>
            <a:ext cx="6554867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000" dirty="0">
                <a:sym typeface="+mn-ea"/>
              </a:rPr>
              <a:t>ДИНАМИКА ПОСТУПЛЕНИЙ НАЛОГА НА ИМУЩЕСТВО В БЮДЖЕТ  МОКРОБАТАЙСКОГО СЕЛЬСКОГО ПОСЕЛЕНИЯ КАГАЛЬНИЦКОГО РАЙОНА</a:t>
            </a:r>
            <a:br>
              <a:rPr lang="ru-RU" altLang="en-US" sz="2000" dirty="0"/>
            </a:br>
            <a:endParaRPr lang="ru-RU" altLang="en-US" sz="2000" dirty="0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4485" y="1920875"/>
            <a:ext cx="3721735" cy="3675380"/>
          </a:xfrm>
          <a:prstGeom prst="rect">
            <a:avLst/>
          </a:prstGeom>
        </p:spPr>
      </p:pic>
      <p:graphicFrame>
        <p:nvGraphicFramePr>
          <p:cNvPr id="35" name="Диаграмма 3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1304856"/>
              </p:ext>
            </p:extLst>
          </p:nvPr>
        </p:nvGraphicFramePr>
        <p:xfrm>
          <a:off x="4499992" y="1541145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566" y="0"/>
            <a:ext cx="6554867" cy="1524000"/>
          </a:xfrm>
        </p:spPr>
        <p:txBody>
          <a:bodyPr>
            <a:normAutofit/>
          </a:bodyPr>
          <a:lstStyle/>
          <a:p>
            <a:pPr algn="ctr"/>
            <a:r>
              <a:rPr lang="ru-RU" altLang="en-US" sz="2000" dirty="0"/>
              <a:t>ДИНАМИКА ПОСТУПЛЕНИЙ ЗЕМЕЛЬНОГО НАЛОГА В БЮДЖЕТ  МОКРОБАТАЙСКОГО СЕЛЬСКОГО ПОСЕЛЕНИЯ КАГАЛЬНИЦКОГО РАЙОНА</a:t>
            </a:r>
          </a:p>
        </p:txBody>
      </p:sp>
      <p:pic>
        <p:nvPicPr>
          <p:cNvPr id="5" name="Замещающее содержимое 4" descr="images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60" y="2276872"/>
            <a:ext cx="3456384" cy="3600400"/>
          </a:xfrm>
          <a:prstGeom prst="rect">
            <a:avLst/>
          </a:prstGeom>
        </p:spPr>
      </p:pic>
      <p:graphicFrame>
        <p:nvGraphicFramePr>
          <p:cNvPr id="30" name="Диаграмма 3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00122193"/>
              </p:ext>
            </p:extLst>
          </p:nvPr>
        </p:nvGraphicFramePr>
        <p:xfrm>
          <a:off x="4648200" y="1920085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8610"/>
            <a:ext cx="8229600" cy="9366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4000"/>
              <a:t>Безвозмездные поступления</a:t>
            </a:r>
          </a:p>
        </p:txBody>
      </p:sp>
      <p:graphicFrame>
        <p:nvGraphicFramePr>
          <p:cNvPr id="4" name="Объект 3"/>
          <p:cNvGraphicFramePr/>
          <p:nvPr>
            <p:extLst>
              <p:ext uri="{D42A27DB-BD31-4B8C-83A1-F6EECF244321}">
                <p14:modId xmlns:p14="http://schemas.microsoft.com/office/powerpoint/2010/main" val="1051434464"/>
              </p:ext>
            </p:extLst>
          </p:nvPr>
        </p:nvGraphicFramePr>
        <p:xfrm>
          <a:off x="457200" y="838200"/>
          <a:ext cx="8382000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Chart" r:id="rId3" imgW="10982255" imgH="6296130" progId="Excel.Chart.8">
                  <p:embed/>
                </p:oleObj>
              </mc:Choice>
              <mc:Fallback>
                <p:oleObj name="Chart" r:id="rId3" imgW="10982255" imgH="6296130" progId="Excel.Chart.8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838200"/>
                        <a:ext cx="8382000" cy="4714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39750" y="392605"/>
            <a:ext cx="8204200" cy="967740"/>
          </a:xfrm>
        </p:spPr>
        <p:txBody>
          <a:bodyPr>
            <a:normAutofit fontScale="90000"/>
          </a:bodyPr>
          <a:lstStyle/>
          <a:p>
            <a:r>
              <a:rPr lang="ru-RU" alt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Расходы бюджета </a:t>
            </a:r>
            <a:r>
              <a:rPr lang="ru-RU" altLang="en-US" sz="28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Мокробатайского</a:t>
            </a:r>
            <a:r>
              <a:rPr lang="ru-RU" alt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сельского поселения </a:t>
            </a:r>
            <a:r>
              <a:rPr lang="ru-RU" altLang="en-US" sz="28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Кагальницкого</a:t>
            </a:r>
            <a:r>
              <a:rPr lang="ru-RU" alt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района в 2021 году 9880,9тыс.рублей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-338455" y="1920085"/>
            <a:ext cx="4038600" cy="4434840"/>
          </a:xfrm>
        </p:spPr>
        <p:txBody>
          <a:bodyPr/>
          <a:lstStyle/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</p:txBody>
      </p:sp>
      <p:graphicFrame>
        <p:nvGraphicFramePr>
          <p:cNvPr id="2" name="Замещающее содержимое -214748259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4992390"/>
              </p:ext>
            </p:extLst>
          </p:nvPr>
        </p:nvGraphicFramePr>
        <p:xfrm>
          <a:off x="685800" y="2065338"/>
          <a:ext cx="8001000" cy="474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Chart" r:id="rId3" imgW="10296657" imgH="6105510" progId="Excel.Chart.8">
                  <p:embed/>
                </p:oleObj>
              </mc:Choice>
              <mc:Fallback>
                <p:oleObj name="Chart" r:id="rId3" imgW="10296657" imgH="6105510" progId="Excel.Chart.8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4"/>
                      <a:srcRect b="-32"/>
                      <a:stretch>
                        <a:fillRect/>
                      </a:stretch>
                    </p:blipFill>
                    <p:spPr>
                      <a:xfrm>
                        <a:off x="685800" y="2065338"/>
                        <a:ext cx="8001000" cy="4745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Текстовое поле 110"/>
          <p:cNvSpPr txBox="1"/>
          <p:nvPr/>
        </p:nvSpPr>
        <p:spPr>
          <a:xfrm>
            <a:off x="-2071370" y="-4081780"/>
            <a:ext cx="1013777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sp>
        <p:nvSpPr>
          <p:cNvPr id="112" name="Текстовое поле 111"/>
          <p:cNvSpPr txBox="1"/>
          <p:nvPr/>
        </p:nvSpPr>
        <p:spPr>
          <a:xfrm>
            <a:off x="-2071370" y="-1693545"/>
            <a:ext cx="101377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sp>
        <p:nvSpPr>
          <p:cNvPr id="113" name="Текстовое поле 112"/>
          <p:cNvSpPr txBox="1"/>
          <p:nvPr/>
        </p:nvSpPr>
        <p:spPr>
          <a:xfrm>
            <a:off x="8441690" y="-183515"/>
            <a:ext cx="71666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pic>
        <p:nvPicPr>
          <p:cNvPr id="16" name="Изображение 15"/>
          <p:cNvPicPr/>
          <p:nvPr/>
        </p:nvPicPr>
        <p:blipFill>
          <a:blip r:embed="rId5"/>
          <a:stretch>
            <a:fillRect/>
          </a:stretch>
        </p:blipFill>
        <p:spPr>
          <a:xfrm>
            <a:off x="2872740" y="3667760"/>
            <a:ext cx="227965" cy="869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Изображение 16"/>
          <p:cNvPicPr/>
          <p:nvPr/>
        </p:nvPicPr>
        <p:blipFill>
          <a:blip r:embed="rId6"/>
          <a:stretch>
            <a:fillRect/>
          </a:stretch>
        </p:blipFill>
        <p:spPr>
          <a:xfrm>
            <a:off x="2929890" y="4675505"/>
            <a:ext cx="113665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" name="Текстовое поле 116"/>
          <p:cNvSpPr txBox="1"/>
          <p:nvPr/>
        </p:nvSpPr>
        <p:spPr>
          <a:xfrm>
            <a:off x="-4395470" y="6553200"/>
            <a:ext cx="1013777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6347714" cy="1741760"/>
          </a:xfrm>
        </p:spPr>
        <p:txBody>
          <a:bodyPr>
            <a:noAutofit/>
          </a:bodyPr>
          <a:lstStyle/>
          <a:p>
            <a:pPr algn="ctr"/>
            <a:r>
              <a:rPr lang="ru-RU" altLang="en-US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Доля муниципальных программ в общем объеме расходов, запланированных на реализацию муниципальных программ </a:t>
            </a:r>
            <a:r>
              <a:rPr lang="ru-RU" altLang="en-US" sz="20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Мокробатайского</a:t>
            </a:r>
            <a:r>
              <a:rPr lang="ru-RU" altLang="en-US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сельского поселения в 2021 году</a:t>
            </a:r>
            <a:br>
              <a:rPr lang="ru-RU" alt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altLang="en-US" sz="24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10490" y="1847215"/>
            <a:ext cx="8990330" cy="4611370"/>
          </a:xfrm>
        </p:spPr>
        <p:txBody>
          <a:bodyPr/>
          <a:lstStyle/>
          <a:p>
            <a:pPr marL="0" indent="0">
              <a:buNone/>
            </a:pPr>
            <a:endParaRPr lang="ru-RU" altLang="en-US" dirty="0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 flipH="1">
            <a:off x="9100185" y="1920240"/>
            <a:ext cx="76200" cy="4434840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94628" y="1899412"/>
            <a:ext cx="2583180" cy="14808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Энергосбережение и повышение энергетической эффективности </a:t>
            </a:r>
          </a:p>
          <a:p>
            <a:pPr algn="ctr"/>
            <a:r>
              <a:rPr lang="ru-RU" altLang="en-US" dirty="0"/>
              <a:t>0,05%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33700" y="1919605"/>
            <a:ext cx="2964180" cy="148018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Пожарная безопасность и защита населения и территории от чрезвычайных ситуаций</a:t>
            </a:r>
          </a:p>
          <a:p>
            <a:pPr algn="ctr"/>
            <a:r>
              <a:rPr lang="ru-R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0,8%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81065" y="1920875"/>
            <a:ext cx="3035935" cy="14795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Благоустройство</a:t>
            </a:r>
          </a:p>
          <a:p>
            <a:pPr algn="ctr"/>
            <a:r>
              <a:rPr lang="ru-RU" altLang="en-US" dirty="0"/>
              <a:t>12,5%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0185" y="3695700"/>
            <a:ext cx="2989580" cy="18249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Информационное общество</a:t>
            </a:r>
          </a:p>
          <a:p>
            <a:pPr algn="ctr"/>
            <a:r>
              <a:rPr lang="ru-RU" altLang="en-US" dirty="0"/>
              <a:t>0,8%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06775" y="3695065"/>
            <a:ext cx="2491105" cy="1282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rgbClr val="FF0000"/>
                </a:solidFill>
              </a:rPr>
              <a:t>Развитие культуры</a:t>
            </a:r>
          </a:p>
          <a:p>
            <a:pPr algn="ctr"/>
            <a:r>
              <a:rPr lang="ru-RU" altLang="en-US" dirty="0">
                <a:solidFill>
                  <a:srgbClr val="FF0000"/>
                </a:solidFill>
              </a:rPr>
              <a:t>26,1%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6635" y="3507740"/>
            <a:ext cx="2920365" cy="914400"/>
          </a:xfrm>
          <a:prstGeom prst="rect">
            <a:avLst/>
          </a:prstGeom>
          <a:solidFill>
            <a:srgbClr val="FFFF00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rgbClr val="00B050"/>
                </a:solidFill>
              </a:rPr>
              <a:t>Развитие физической культуры и спорта</a:t>
            </a:r>
          </a:p>
          <a:p>
            <a:pPr algn="ctr"/>
            <a:r>
              <a:rPr lang="ru-RU" altLang="en-US" dirty="0">
                <a:solidFill>
                  <a:srgbClr val="00B050"/>
                </a:solidFill>
              </a:rPr>
              <a:t>0,01%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0185" y="5713730"/>
            <a:ext cx="2990215" cy="107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Обеспечение </a:t>
            </a:r>
            <a:r>
              <a:rPr lang="ru-RU" altLang="en-US" dirty="0" err="1"/>
              <a:t>общественногопорядка</a:t>
            </a:r>
            <a:endParaRPr lang="ru-RU" altLang="en-US" dirty="0"/>
          </a:p>
          <a:p>
            <a:pPr algn="ctr"/>
            <a:r>
              <a:rPr lang="ru-RU" altLang="en-US" dirty="0"/>
              <a:t>0,02%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05200" y="5273040"/>
            <a:ext cx="2393315" cy="14344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Использование и охрана земель</a:t>
            </a:r>
          </a:p>
          <a:p>
            <a:pPr algn="ctr"/>
            <a:r>
              <a:rPr lang="ru-RU" altLang="en-US" dirty="0"/>
              <a:t>0,00%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97270" y="4528820"/>
            <a:ext cx="2920365" cy="225806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600" dirty="0"/>
              <a:t>Управление муниципальными финансами и создание условий для эффективного управления муниципальными финансами</a:t>
            </a:r>
          </a:p>
          <a:p>
            <a:pPr algn="ctr"/>
            <a:r>
              <a:rPr lang="ru-RU" altLang="en-US" sz="1600" dirty="0"/>
              <a:t>53,2%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229600" cy="941070"/>
          </a:xfrm>
        </p:spPr>
        <p:txBody>
          <a:bodyPr>
            <a:normAutofit/>
          </a:bodyPr>
          <a:lstStyle/>
          <a:p>
            <a:pPr algn="ctr"/>
            <a:r>
              <a:rPr lang="ru-RU" altLang="en-US" sz="2000" dirty="0"/>
              <a:t>МУНИЦИПАЛЬНЫЕ ПРОГРАММЫ МОКРОБАТАЙСКОГОСЕЛЬСКОГОПОСЕЛЕНИЯ НА 2021ГОД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en-US"/>
          </a:p>
        </p:txBody>
      </p:sp>
      <p:graphicFrame>
        <p:nvGraphicFramePr>
          <p:cNvPr id="5" name="Диаграмма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45320150"/>
              </p:ext>
            </p:extLst>
          </p:nvPr>
        </p:nvGraphicFramePr>
        <p:xfrm>
          <a:off x="141605" y="1366520"/>
          <a:ext cx="8860790" cy="529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215"/>
            <a:ext cx="8229600" cy="58864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000" dirty="0">
                <a:sym typeface="+mn-ea"/>
              </a:rPr>
              <a:t>МУНИЦИПАЛЬНЫЕ ПРОГРАММЫ МОКРОБАТАЙСКОГОСЕЛЬСКОГОПОСЕЛЕНИЯ НА 2022ГОД</a:t>
            </a:r>
            <a:endParaRPr lang="ru-RU" altLang="en-US" sz="2000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 flipH="1">
            <a:off x="583565" y="1687195"/>
            <a:ext cx="76200" cy="4434840"/>
          </a:xfrm>
        </p:spPr>
        <p:txBody>
          <a:bodyPr/>
          <a:lstStyle/>
          <a:p>
            <a:pPr marL="0" indent="0">
              <a:buNone/>
            </a:pPr>
            <a:endParaRPr lang="ru-RU" altLang="en-US"/>
          </a:p>
        </p:txBody>
      </p:sp>
      <p:graphicFrame>
        <p:nvGraphicFramePr>
          <p:cNvPr id="5" name="Диаграмма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28010003"/>
              </p:ext>
            </p:extLst>
          </p:nvPr>
        </p:nvGraphicFramePr>
        <p:xfrm>
          <a:off x="51435" y="1443787"/>
          <a:ext cx="9041130" cy="572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68630" y="189230"/>
            <a:ext cx="8218170" cy="38544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sz="4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Что такое бюджет?</a:t>
            </a:r>
          </a:p>
        </p:txBody>
      </p:sp>
      <p:sp>
        <p:nvSpPr>
          <p:cNvPr id="6146" name="Номер слайда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sz="1200" dirty="0">
                <a:solidFill>
                  <a:srgbClr val="898989"/>
                </a:solidFill>
              </a:rPr>
              <a:t>3</a:t>
            </a:fld>
            <a:endParaRPr lang="ru-RU" sz="1200" dirty="0">
              <a:solidFill>
                <a:srgbClr val="898989"/>
              </a:solidFill>
            </a:endParaRPr>
          </a:p>
        </p:txBody>
      </p:sp>
      <p:sp>
        <p:nvSpPr>
          <p:cNvPr id="7176" name="Rectangle 8"/>
          <p:cNvSpPr/>
          <p:nvPr/>
        </p:nvSpPr>
        <p:spPr>
          <a:xfrm>
            <a:off x="179705" y="3561080"/>
            <a:ext cx="8642350" cy="80391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БЮДЖЕТ</a:t>
            </a:r>
            <a:r>
              <a:rPr sz="1500" b="1" dirty="0">
                <a:latin typeface="Arial" panose="020B0604020202020204" pitchFamily="34" charset="0"/>
              </a:rPr>
              <a:t> </a:t>
            </a:r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(от старонормандского </a:t>
            </a:r>
            <a:r>
              <a:rPr lang="en-US" altLang="x-none"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bougette </a:t>
            </a:r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7178" name="Rectangle 10"/>
          <p:cNvSpPr/>
          <p:nvPr/>
        </p:nvSpPr>
        <p:spPr>
          <a:xfrm>
            <a:off x="179388" y="889635"/>
            <a:ext cx="2089150" cy="24149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ДОХОДЫ</a:t>
            </a:r>
          </a:p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pic>
        <p:nvPicPr>
          <p:cNvPr id="71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30078"/>
            <a:ext cx="2590800" cy="170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0" name="Rectangle 12"/>
          <p:cNvSpPr/>
          <p:nvPr/>
        </p:nvSpPr>
        <p:spPr>
          <a:xfrm>
            <a:off x="6354763" y="793750"/>
            <a:ext cx="2520950" cy="2876550"/>
          </a:xfrm>
          <a:prstGeom prst="rect">
            <a:avLst/>
          </a:prstGeom>
          <a:noFill/>
          <a:ln w="9525">
            <a:noFill/>
          </a:ln>
        </p:spPr>
        <p:txBody>
          <a:bodyPr wrap="square" lIns="0" rIns="0" anchor="ctr">
            <a:spAutoFit/>
          </a:bodyPr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РАСХОДЫ</a:t>
            </a:r>
          </a:p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культура, физическая культура и спорт и другие), капитальное строительство и другие)</a:t>
            </a:r>
          </a:p>
        </p:txBody>
      </p:sp>
      <p:sp>
        <p:nvSpPr>
          <p:cNvPr id="7181" name="Line 13"/>
          <p:cNvSpPr/>
          <p:nvPr/>
        </p:nvSpPr>
        <p:spPr>
          <a:xfrm flipH="1">
            <a:off x="2700338" y="4941888"/>
            <a:ext cx="503237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2" name="Line 14"/>
          <p:cNvSpPr/>
          <p:nvPr/>
        </p:nvSpPr>
        <p:spPr>
          <a:xfrm>
            <a:off x="5795963" y="4941888"/>
            <a:ext cx="504825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5" name="Rectangle 17"/>
          <p:cNvSpPr/>
          <p:nvPr/>
        </p:nvSpPr>
        <p:spPr>
          <a:xfrm>
            <a:off x="323850" y="4527550"/>
            <a:ext cx="2305050" cy="15081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превышение доходов над расходами образует положительный остаток бюджета</a:t>
            </a:r>
            <a:r>
              <a:rPr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ПРОФИЦИТ</a:t>
            </a:r>
          </a:p>
        </p:txBody>
      </p:sp>
      <p:sp>
        <p:nvSpPr>
          <p:cNvPr id="7186" name="Rectangle 18"/>
          <p:cNvSpPr/>
          <p:nvPr/>
        </p:nvSpPr>
        <p:spPr>
          <a:xfrm>
            <a:off x="6227763" y="4365625"/>
            <a:ext cx="2376487" cy="12509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если расходная часть бюджета превышает доходную, то бюджет формируется с</a:t>
            </a:r>
          </a:p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ДЕФИЦИТОМ</a:t>
            </a:r>
          </a:p>
        </p:txBody>
      </p:sp>
      <p:sp>
        <p:nvSpPr>
          <p:cNvPr id="7187" name="Rectangle 19"/>
          <p:cNvSpPr/>
          <p:nvPr/>
        </p:nvSpPr>
        <p:spPr>
          <a:xfrm>
            <a:off x="179388" y="6035675"/>
            <a:ext cx="8569325" cy="5492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7189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58" y="1034733"/>
            <a:ext cx="3573462" cy="2393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0" name="Line 22"/>
          <p:cNvSpPr/>
          <p:nvPr/>
        </p:nvSpPr>
        <p:spPr>
          <a:xfrm flipV="1">
            <a:off x="323850" y="574675"/>
            <a:ext cx="8496300" cy="163195"/>
          </a:xfrm>
          <a:prstGeom prst="line">
            <a:avLst/>
          </a:prstGeom>
          <a:ln w="47625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1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7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8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9000"/>
                            </p:stCondLst>
                            <p:childTnLst>
                              <p:par>
                                <p:cTn id="5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899"/>
                            </p:stCondLst>
                            <p:childTnLst>
                              <p:par>
                                <p:cTn id="5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8899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7899"/>
                            </p:stCondLst>
                            <p:childTnLst>
                              <p:par>
                                <p:cTn id="7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6" grpId="0"/>
      <p:bldP spid="7178" grpId="0"/>
      <p:bldP spid="7180" grpId="0"/>
      <p:bldP spid="7185" grpId="0"/>
      <p:bldP spid="7186" grpId="0"/>
      <p:bldP spid="71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1025525"/>
          </a:xfrm>
        </p:spPr>
        <p:txBody>
          <a:bodyPr>
            <a:normAutofit/>
          </a:bodyPr>
          <a:lstStyle/>
          <a:p>
            <a:pPr algn="ctr"/>
            <a:r>
              <a:rPr lang="ru-RU" altLang="en-US" sz="2000" dirty="0">
                <a:sym typeface="+mn-ea"/>
              </a:rPr>
              <a:t>МУНИЦИПАЛЬНЫЕ ПРОГРАММЫ МОКРОБАТАЙСКОГОСЕЛЬСКОГОПОСЕЛЕНИЯ НА 2023ГОД</a:t>
            </a:r>
            <a:br>
              <a:rPr lang="ru-RU" altLang="en-US" sz="2000" dirty="0"/>
            </a:br>
            <a:endParaRPr lang="ru-RU" altLang="en-US" sz="2000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06680" y="1920085"/>
            <a:ext cx="4038600" cy="4434840"/>
          </a:xfrm>
        </p:spPr>
        <p:txBody>
          <a:bodyPr/>
          <a:lstStyle/>
          <a:p>
            <a:endParaRPr lang="ru-RU" altLang="en-US"/>
          </a:p>
        </p:txBody>
      </p:sp>
      <p:graphicFrame>
        <p:nvGraphicFramePr>
          <p:cNvPr id="5" name="Диаграмма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9246839"/>
              </p:ext>
            </p:extLst>
          </p:nvPr>
        </p:nvGraphicFramePr>
        <p:xfrm>
          <a:off x="27305" y="1089025"/>
          <a:ext cx="9089390" cy="526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МОКРОБАТАЙСКОЕ СЕЛЬСКОЕ ПОСЕЛЕНИЕ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995" y="786130"/>
            <a:ext cx="8715375" cy="59289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 НА 2021 ГОД</a:t>
            </a:r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195857"/>
              </p:ext>
            </p:extLst>
          </p:nvPr>
        </p:nvGraphicFramePr>
        <p:xfrm>
          <a:off x="107504" y="1437640"/>
          <a:ext cx="8689151" cy="511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841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 и ОБРАЗОВАНИЕ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5725,0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207,3 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20,0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461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1236,4 ТЫС. РУБЛЕЙ</a:t>
                      </a: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ФИЗКУЛЬТУРА И СПОРТ</a:t>
                      </a:r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1,0 ТЫС.</a:t>
                      </a:r>
                    </a:p>
                    <a:p>
                      <a:pPr algn="ctr"/>
                      <a:r>
                        <a:rPr lang="ru-RU" b="1" dirty="0"/>
                        <a:t>РУБЛЕЙ</a:t>
                      </a: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КУЛЬТУРА,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2619,1 ТЫС.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71,1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9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ym typeface="+mn-ea"/>
              </a:rPr>
              <a:t>МОКРОБАТАЙСКОЕ СЕЛЬСКОЕ ПОСЕЛЕНИЕ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</a:t>
            </a:r>
          </a:p>
          <a:p>
            <a:pPr algn="ctr">
              <a:buNone/>
            </a:pPr>
            <a:r>
              <a:rPr lang="ru-RU" sz="2000" b="1" dirty="0"/>
              <a:t> НА 2022 ГОД</a:t>
            </a:r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280672"/>
              </p:ext>
            </p:extLst>
          </p:nvPr>
        </p:nvGraphicFramePr>
        <p:xfrm>
          <a:off x="0" y="2134870"/>
          <a:ext cx="9144000" cy="462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822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5214,5ТЫС.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220,0 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0,0ТЫС.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56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188,3 ТЫС. РУБЛЕЙ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ym typeface="+mn-ea"/>
                        </a:rPr>
                        <a:t>ФИЗКУЛЬТУРА И СПОРТ</a:t>
                      </a:r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0,0 ТЫС.</a:t>
                      </a:r>
                    </a:p>
                    <a:p>
                      <a:pPr algn="ctr"/>
                      <a:r>
                        <a:rPr lang="ru-RU" b="1" dirty="0"/>
                        <a:t>РУБЛЕЙ</a:t>
                      </a: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КУЛЬТУРА,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1976,8 ТЫС.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71,1 ТЫС.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3943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ym typeface="+mn-ea"/>
              </a:rPr>
              <a:t>МОКРОБАТАЙСКОЕ СЕЛЬСКОЕ ПОСЕЛЕНИЕ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995" y="578485"/>
            <a:ext cx="8715375" cy="6136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</a:t>
            </a:r>
          </a:p>
          <a:p>
            <a:pPr algn="ctr">
              <a:buNone/>
            </a:pPr>
            <a:r>
              <a:rPr lang="ru-RU" sz="2000" b="1" dirty="0"/>
              <a:t> НА 2023 ГОД</a:t>
            </a:r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620005"/>
              </p:ext>
            </p:extLst>
          </p:nvPr>
        </p:nvGraphicFramePr>
        <p:xfrm>
          <a:off x="0" y="1862455"/>
          <a:ext cx="9144000" cy="4995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0955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5214,8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0,0 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0,0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459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193,8 ТЫС. РУБЛЕЙ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ym typeface="+mn-ea"/>
                        </a:rPr>
                        <a:t>ФИЗКУЛЬТУРА И СПОРТ</a:t>
                      </a:r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0,0 ТЫС.</a:t>
                      </a:r>
                    </a:p>
                    <a:p>
                      <a:pPr algn="ctr"/>
                      <a:r>
                        <a:rPr lang="ru-RU" b="1" dirty="0"/>
                        <a:t>РУБЛЕЙ</a:t>
                      </a: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КУЛЬТУРА,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1979,5 ТЫС.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71,1 ТЫС.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85153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400" dirty="0"/>
              <a:t>Структура муниципального долга </a:t>
            </a:r>
            <a:r>
              <a:rPr lang="ru-RU" altLang="en-US" sz="2400" dirty="0" err="1"/>
              <a:t>Мокробатайского</a:t>
            </a:r>
            <a:r>
              <a:rPr lang="ru-RU" altLang="en-US" sz="2400" dirty="0"/>
              <a:t> сельского поселения на 2021-2025 годы</a:t>
            </a:r>
          </a:p>
        </p:txBody>
      </p:sp>
      <p:graphicFrame>
        <p:nvGraphicFramePr>
          <p:cNvPr id="11" name="Замещающее содержимое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4087360"/>
              </p:ext>
            </p:extLst>
          </p:nvPr>
        </p:nvGraphicFramePr>
        <p:xfrm>
          <a:off x="379730" y="1920240"/>
          <a:ext cx="8589645" cy="4580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77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Наименование вида долгового обязательства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21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22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23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01.01.202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4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25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9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Муниципальный долг, всего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в том числе: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9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Бюджетные кредиты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9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Кредиты кредитных организаций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Муниципальные гарантии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Ценные бумаги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 dirty="0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 dirty="0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sz="3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Какие бывают бюджеты?</a:t>
            </a:r>
          </a:p>
        </p:txBody>
      </p:sp>
      <p:sp>
        <p:nvSpPr>
          <p:cNvPr id="7170" name="Номер слайда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sz="1200" dirty="0">
                <a:solidFill>
                  <a:srgbClr val="898989"/>
                </a:solidFill>
              </a:rPr>
              <a:t>4</a:t>
            </a:fld>
            <a:endParaRPr lang="ru-RU" sz="1200" dirty="0">
              <a:solidFill>
                <a:srgbClr val="898989"/>
              </a:solidFill>
            </a:endParaRPr>
          </a:p>
        </p:txBody>
      </p:sp>
      <p:sp>
        <p:nvSpPr>
          <p:cNvPr id="37893" name="Rectangle 5"/>
          <p:cNvSpPr/>
          <p:nvPr/>
        </p:nvSpPr>
        <p:spPr>
          <a:xfrm>
            <a:off x="611188" y="908050"/>
            <a:ext cx="1511300" cy="358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b="1" dirty="0">
                <a:solidFill>
                  <a:schemeClr val="accent2"/>
                </a:solidFill>
                <a:latin typeface="Arial" panose="020B0604020202020204" pitchFamily="34" charset="0"/>
              </a:rPr>
              <a:t>Бюджет семьи</a:t>
            </a:r>
          </a:p>
        </p:txBody>
      </p:sp>
      <p:sp>
        <p:nvSpPr>
          <p:cNvPr id="37894" name="Line 6"/>
          <p:cNvSpPr/>
          <p:nvPr/>
        </p:nvSpPr>
        <p:spPr>
          <a:xfrm flipH="1">
            <a:off x="2500313" y="868363"/>
            <a:ext cx="709612" cy="317500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5" name="Line 7"/>
          <p:cNvSpPr/>
          <p:nvPr/>
        </p:nvSpPr>
        <p:spPr>
          <a:xfrm flipH="1">
            <a:off x="4572000" y="765175"/>
            <a:ext cx="0" cy="936625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6" name="Line 8"/>
          <p:cNvSpPr/>
          <p:nvPr/>
        </p:nvSpPr>
        <p:spPr>
          <a:xfrm>
            <a:off x="5867400" y="836613"/>
            <a:ext cx="722313" cy="368300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7" name="Rectangle 9"/>
          <p:cNvSpPr/>
          <p:nvPr/>
        </p:nvSpPr>
        <p:spPr>
          <a:xfrm>
            <a:off x="3086418" y="1812925"/>
            <a:ext cx="2951162" cy="64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Бюджеты публично-правовых образований</a:t>
            </a:r>
          </a:p>
        </p:txBody>
      </p:sp>
      <p:sp>
        <p:nvSpPr>
          <p:cNvPr id="37898" name="Rectangle 10"/>
          <p:cNvSpPr/>
          <p:nvPr/>
        </p:nvSpPr>
        <p:spPr>
          <a:xfrm>
            <a:off x="6516688" y="836613"/>
            <a:ext cx="2447925" cy="4302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b="1" dirty="0">
                <a:solidFill>
                  <a:schemeClr val="accent2"/>
                </a:solidFill>
                <a:latin typeface="Arial" panose="020B0604020202020204" pitchFamily="34" charset="0"/>
              </a:rPr>
              <a:t>Бюджет организаций</a:t>
            </a:r>
          </a:p>
        </p:txBody>
      </p:sp>
      <p:pic>
        <p:nvPicPr>
          <p:cNvPr id="3789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063" y="1265238"/>
            <a:ext cx="2024062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0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3860800"/>
            <a:ext cx="2370137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1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312" y="3601290"/>
            <a:ext cx="2557462" cy="1398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3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288" y="3860800"/>
            <a:ext cx="2165350" cy="1382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904" name="Line 16"/>
          <p:cNvSpPr/>
          <p:nvPr/>
        </p:nvSpPr>
        <p:spPr>
          <a:xfrm>
            <a:off x="5553075" y="2781300"/>
            <a:ext cx="720725" cy="719138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5" name="Line 17"/>
          <p:cNvSpPr/>
          <p:nvPr/>
        </p:nvSpPr>
        <p:spPr>
          <a:xfrm>
            <a:off x="4562475" y="2781300"/>
            <a:ext cx="0" cy="863600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6" name="Line 18"/>
          <p:cNvSpPr/>
          <p:nvPr/>
        </p:nvSpPr>
        <p:spPr>
          <a:xfrm flipH="1">
            <a:off x="2843213" y="2781300"/>
            <a:ext cx="720725" cy="792163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7" name="Rectangle 19"/>
          <p:cNvSpPr/>
          <p:nvPr/>
        </p:nvSpPr>
        <p:spPr>
          <a:xfrm>
            <a:off x="179388" y="5157788"/>
            <a:ext cx="2663825" cy="129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Российской </a:t>
            </a:r>
            <a:r>
              <a:rPr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Федерации</a:t>
            </a: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37908" name="Rectangle 20"/>
          <p:cNvSpPr/>
          <p:nvPr/>
        </p:nvSpPr>
        <p:spPr>
          <a:xfrm>
            <a:off x="3444355" y="5095875"/>
            <a:ext cx="2276475" cy="1785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субъектов</a:t>
            </a:r>
          </a:p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Российской Федерации</a:t>
            </a: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37909" name="Rectangle 21"/>
          <p:cNvSpPr/>
          <p:nvPr/>
        </p:nvSpPr>
        <p:spPr>
          <a:xfrm>
            <a:off x="6300788" y="5305425"/>
            <a:ext cx="2519362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муниципальных образований</a:t>
            </a: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(местные бюджеты)</a:t>
            </a:r>
          </a:p>
        </p:txBody>
      </p:sp>
      <p:sp>
        <p:nvSpPr>
          <p:cNvPr id="37910" name="Line 22"/>
          <p:cNvSpPr/>
          <p:nvPr/>
        </p:nvSpPr>
        <p:spPr>
          <a:xfrm>
            <a:off x="323850" y="692150"/>
            <a:ext cx="8496300" cy="0"/>
          </a:xfrm>
          <a:prstGeom prst="line">
            <a:avLst/>
          </a:prstGeom>
          <a:ln w="47625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11" name="Line 23"/>
          <p:cNvSpPr/>
          <p:nvPr/>
        </p:nvSpPr>
        <p:spPr>
          <a:xfrm>
            <a:off x="3203575" y="2565400"/>
            <a:ext cx="2592388" cy="0"/>
          </a:xfrm>
          <a:prstGeom prst="line">
            <a:avLst/>
          </a:prstGeom>
          <a:ln w="44450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88" y="1268413"/>
            <a:ext cx="2035175" cy="223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290"/>
            <a:ext cx="8229600" cy="780415"/>
          </a:xfrm>
        </p:spPr>
        <p:txBody>
          <a:bodyPr>
            <a:noAutofit/>
          </a:bodyPr>
          <a:lstStyle/>
          <a:p>
            <a:pPr algn="ctr"/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endParaRPr lang="ru-RU" sz="4000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683568" y="2564904"/>
            <a:ext cx="7704856" cy="115212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Муниципальные программы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Мокробатайского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сельского поселения</a:t>
            </a:r>
          </a:p>
        </p:txBody>
      </p:sp>
      <p:sp>
        <p:nvSpPr>
          <p:cNvPr id="7" name="Лента лицом вверх 6"/>
          <p:cNvSpPr/>
          <p:nvPr/>
        </p:nvSpPr>
        <p:spPr>
          <a:xfrm>
            <a:off x="683568" y="3861048"/>
            <a:ext cx="7632848" cy="1152128"/>
          </a:xfrm>
          <a:prstGeom prst="ribbon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Прогноз социально-экономического развития </a:t>
            </a:r>
            <a:r>
              <a:rPr lang="ru-RU" b="1" dirty="0" err="1"/>
              <a:t>Мокробатайского</a:t>
            </a:r>
            <a:r>
              <a:rPr lang="ru-RU" b="1" dirty="0"/>
              <a:t> сельского поселения</a:t>
            </a:r>
          </a:p>
        </p:txBody>
      </p:sp>
      <p:sp>
        <p:nvSpPr>
          <p:cNvPr id="8" name="Лента лицом вверх 7"/>
          <p:cNvSpPr/>
          <p:nvPr/>
        </p:nvSpPr>
        <p:spPr>
          <a:xfrm>
            <a:off x="539552" y="5085184"/>
            <a:ext cx="8136904" cy="126072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Основные направления бюджетной и налоговой политики на 2020-2022</a:t>
            </a:r>
          </a:p>
          <a:p>
            <a:pPr algn="ctr"/>
            <a:r>
              <a:rPr lang="ru-RU" dirty="0"/>
              <a:t> годы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1080135" y="884555"/>
            <a:ext cx="7056755" cy="1262380"/>
          </a:xfrm>
          <a:prstGeom prst="downArrowCallout">
            <a:avLst>
              <a:gd name="adj1" fmla="val 15909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Основа формирования бюджета Мокробатайского сельского поселения 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Кагальницкого района на 2021 год</a:t>
            </a:r>
            <a:r>
              <a:rPr lang="ru-RU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и на плановый период 2022-2023годов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4345"/>
            <a:ext cx="8229600" cy="130873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700" dirty="0"/>
              <a:t>Проект бюджета на 2021 год и на плановый период 2022 2023годов содержит</a:t>
            </a:r>
            <a:br>
              <a:rPr lang="ru-RU" altLang="en-US" sz="2700" dirty="0"/>
            </a:br>
            <a:r>
              <a:rPr lang="ru-RU" altLang="en-US" sz="2700" dirty="0"/>
              <a:t>Приоритетные пути реализации основных задач</a:t>
            </a:r>
            <a:r>
              <a:rPr lang="ru-RU" altLang="en-US" sz="2800" dirty="0"/>
              <a:t>:</a:t>
            </a:r>
          </a:p>
        </p:txBody>
      </p:sp>
      <p:pic>
        <p:nvPicPr>
          <p:cNvPr id="3" name="Схема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2420888"/>
            <a:ext cx="6156863" cy="3767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885" y="19019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000" b="1" dirty="0">
                <a:latin typeface="Times New Roman" panose="02020603050405020304" charset="0"/>
                <a:cs typeface="Times New Roman" panose="02020603050405020304" charset="0"/>
              </a:rPr>
              <a:t>Основные показатели прогноза социально-экономического развития </a:t>
            </a:r>
            <a:r>
              <a:rPr lang="ru-RU" altLang="en-US" sz="2000" b="1" dirty="0" err="1">
                <a:latin typeface="Times New Roman" panose="02020603050405020304" charset="0"/>
                <a:cs typeface="Times New Roman" panose="02020603050405020304" charset="0"/>
              </a:rPr>
              <a:t>Мокробатайского</a:t>
            </a:r>
            <a:r>
              <a:rPr lang="ru-RU" altLang="en-US" sz="2000" b="1" dirty="0">
                <a:latin typeface="Times New Roman" panose="02020603050405020304" charset="0"/>
                <a:cs typeface="Times New Roman" panose="02020603050405020304" charset="0"/>
              </a:rPr>
              <a:t> сельского поселения на 2021 год и на плановый период 2022-2023годов</a:t>
            </a:r>
            <a:br>
              <a:rPr lang="ru-RU" altLang="en-US" sz="2000" b="1" dirty="0">
                <a:latin typeface="Times New Roman" panose="02020603050405020304" charset="0"/>
                <a:cs typeface="Times New Roman" panose="02020603050405020304" charset="0"/>
              </a:rPr>
            </a:br>
            <a:endParaRPr lang="ru-RU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5" y="2494347"/>
            <a:ext cx="2249801" cy="1869306"/>
          </a:xfrm>
        </p:spPr>
      </p:pic>
      <p:sp>
        <p:nvSpPr>
          <p:cNvPr id="12" name="Прямоугольник 11"/>
          <p:cNvSpPr/>
          <p:nvPr/>
        </p:nvSpPr>
        <p:spPr>
          <a:xfrm>
            <a:off x="4030826" y="324433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b="1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12388" y="1163574"/>
            <a:ext cx="823161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отраслей социальной сферы, повышение качества доступности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разнообразия муниципальных услуг, организация культурного досуга в онлайн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режиме</a:t>
            </a:r>
          </a:p>
          <a:p>
            <a:r>
              <a:rPr lang="en-US" sz="1400" dirty="0">
                <a:hlinkClick r:id="rId3"/>
              </a:rPr>
              <a:t>https://www.instagram.com/tv/CKBAHyRIUMwTF1du0xNeuBD5GwOIgQtq6KDdyc0/?igshid=1lbbvzz2ssfg2</a:t>
            </a:r>
            <a:endParaRPr lang="ru-RU" sz="1400" dirty="0"/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5CB30F-6AC0-43FF-97AA-4FC123E885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75" y="2438518"/>
            <a:ext cx="2249801" cy="190125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4C56399-9A94-43D6-943D-03FBEDD90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5" y="4474797"/>
            <a:ext cx="2513990" cy="222578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3E454F5-9C49-44DF-ADC2-6AD63B00C1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61" y="4474796"/>
            <a:ext cx="2963878" cy="238320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F0113C4-3C9F-4211-A598-AC191BFFF1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25" y="4474796"/>
            <a:ext cx="2736304" cy="235125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01CD7B3-85C3-46A1-91E6-AB58DE406E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79" y="2405461"/>
            <a:ext cx="2736304" cy="19012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4280"/>
            <a:ext cx="6347714" cy="18561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3200" dirty="0">
                <a:sym typeface="+mn-ea"/>
              </a:rPr>
              <a:t>ОСНОВНЫЕ НАПРАВЛЕНИЯ НАЛОГОВОЙ ПОЛИТИКИ МОКРОБАТАЙСКОГО СЕЛЬСКОГО ПОСЕЛЕНИЯ</a:t>
            </a:r>
            <a:endParaRPr lang="ru-RU" altLang="en-US" sz="3200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200275" y="1847215"/>
            <a:ext cx="1938655" cy="4434840"/>
          </a:xfrm>
        </p:spPr>
        <p:txBody>
          <a:bodyPr/>
          <a:lstStyle/>
          <a:p>
            <a:pPr marL="0" indent="0">
              <a:buNone/>
            </a:pPr>
            <a:endParaRPr lang="ru-RU" altLang="en-US"/>
          </a:p>
        </p:txBody>
      </p:sp>
      <p:pic>
        <p:nvPicPr>
          <p:cNvPr id="4" name="Замещающее содержимое -214748260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6697" y="1930400"/>
            <a:ext cx="8650605" cy="4853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3370"/>
            <a:ext cx="8229600" cy="1642110"/>
          </a:xfrm>
        </p:spPr>
        <p:txBody>
          <a:bodyPr>
            <a:normAutofit/>
          </a:bodyPr>
          <a:lstStyle/>
          <a:p>
            <a:pPr algn="ctr"/>
            <a:r>
              <a:rPr sz="2000" b="1" dirty="0">
                <a:solidFill>
                  <a:schemeClr val="tx1"/>
                </a:solidFill>
                <a:sym typeface="+mn-ea"/>
              </a:rPr>
              <a:t>Основные параметры  бюджета 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Мокробатайского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сельского поселения 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Кагальницкого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района</a:t>
            </a:r>
            <a:br>
              <a:rPr sz="2000" b="1" dirty="0">
                <a:solidFill>
                  <a:schemeClr val="tx1"/>
                </a:solidFill>
                <a:sym typeface="+mn-ea"/>
              </a:rPr>
            </a:br>
            <a:r>
              <a:rPr sz="2000" b="1" dirty="0" err="1">
                <a:solidFill>
                  <a:schemeClr val="tx1"/>
                </a:solidFill>
                <a:sym typeface="+mn-ea"/>
              </a:rPr>
              <a:t>на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20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21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год и на плановый период 20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22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и 202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3</a:t>
            </a:r>
            <a:r>
              <a:rPr sz="2000" b="1" dirty="0" err="1">
                <a:solidFill>
                  <a:schemeClr val="tx1"/>
                </a:solidFill>
                <a:sym typeface="+mn-ea"/>
              </a:rPr>
              <a:t>годов</a:t>
            </a:r>
            <a:br>
              <a:rPr lang="en-US" altLang="x-none" sz="2000" b="1" dirty="0">
                <a:solidFill>
                  <a:srgbClr val="17375E"/>
                </a:solidFill>
                <a:sym typeface="+mn-ea"/>
              </a:rPr>
            </a:br>
            <a:r>
              <a:rPr sz="2000" b="1" dirty="0">
                <a:sym typeface="+mn-ea"/>
              </a:rPr>
              <a:t>(тыс. рублей)</a:t>
            </a:r>
            <a:br>
              <a:rPr sz="2000" dirty="0">
                <a:solidFill>
                  <a:srgbClr val="17375E"/>
                </a:solidFill>
              </a:rPr>
            </a:br>
            <a:endParaRPr lang="ru-RU" altLang="en-US" sz="2000" dirty="0"/>
          </a:p>
        </p:txBody>
      </p:sp>
      <p:graphicFrame>
        <p:nvGraphicFramePr>
          <p:cNvPr id="12291" name="Замещающее содержимое 1229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608112"/>
              </p:ext>
            </p:extLst>
          </p:nvPr>
        </p:nvGraphicFramePr>
        <p:xfrm>
          <a:off x="457200" y="1686560"/>
          <a:ext cx="8229600" cy="5059045"/>
        </p:xfrm>
        <a:graphic>
          <a:graphicData uri="http://schemas.openxmlformats.org/drawingml/2006/table">
            <a:tbl>
              <a:tblPr/>
              <a:tblGrid>
                <a:gridCol w="3324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0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400" b="1" dirty="0">
                        <a:solidFill>
                          <a:srgbClr val="FFFFFF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2020</a:t>
                      </a:r>
                      <a:endParaRPr lang="ru-RU" sz="2400" b="1" dirty="0">
                        <a:solidFill>
                          <a:srgbClr val="0F243E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</a:t>
                      </a:r>
                      <a:r>
                        <a:rPr lang="ru-RU"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21</a:t>
                      </a:r>
                      <a:endParaRPr lang="ru-RU" sz="2400" b="1" dirty="0">
                        <a:solidFill>
                          <a:srgbClr val="0F243E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202</a:t>
                      </a:r>
                      <a:r>
                        <a:rPr lang="ru-RU"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</a:t>
                      </a:r>
                      <a:endParaRPr lang="ru-RU" sz="2400" b="1" dirty="0">
                        <a:solidFill>
                          <a:srgbClr val="0F243E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. Доходы, всего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9778,3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7028,1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7011,1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4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из них: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1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Налоговые и неналоговые доходы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5184,4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5388,5</a:t>
                      </a:r>
                    </a:p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5484,5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9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Безвозмездные поступления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4593,9</a:t>
                      </a:r>
                    </a:p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1639,6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1526,6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0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II.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Расходы, всего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9880,9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7670,7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7459,2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65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III.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Дефицит (-), профицит (+)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-102,6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-642,6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-448,1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9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VI.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Источники финансирования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102,6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642,6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448,1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3200" dirty="0"/>
              <a:t>ДОХОДЫ БЮДЖЕТА </a:t>
            </a:r>
            <a:br>
              <a:rPr lang="ru-RU" altLang="en-US" sz="3200" dirty="0"/>
            </a:br>
            <a:endParaRPr lang="ru-RU" altLang="en-US" sz="3200" dirty="0"/>
          </a:p>
        </p:txBody>
      </p:sp>
      <p:pic>
        <p:nvPicPr>
          <p:cNvPr id="3" name="Замещающее содержимое -214748260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189221"/>
            <a:ext cx="6554788" cy="24554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en-US" dirty="0">
                <a:solidFill>
                  <a:schemeClr val="bg1"/>
                </a:solidFill>
              </a:rPr>
              <a:t>ПОСТУПАЮЩИЕ В БЮДЖЕТ ДЕНЕЖНЫЕ СРЕДСТВА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u"/>
  </p:transition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412</TotalTime>
  <Words>914</Words>
  <Application>Microsoft Office PowerPoint</Application>
  <PresentationFormat>Экран (4:3)</PresentationFormat>
  <Paragraphs>319</Paragraphs>
  <Slides>24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Bookman Old Style</vt:lpstr>
      <vt:lpstr>Calibri</vt:lpstr>
      <vt:lpstr>Century Gothic</vt:lpstr>
      <vt:lpstr>Garamond</vt:lpstr>
      <vt:lpstr>Times New Roman</vt:lpstr>
      <vt:lpstr>Wingdings 3</vt:lpstr>
      <vt:lpstr>Сектор</vt:lpstr>
      <vt:lpstr>Диаграмма Microsoft Excel</vt:lpstr>
      <vt:lpstr>Презентация PowerPoint</vt:lpstr>
      <vt:lpstr>Что такое бюджет?</vt:lpstr>
      <vt:lpstr>Какие бывают бюджеты?</vt:lpstr>
      <vt:lpstr>      </vt:lpstr>
      <vt:lpstr>Проект бюджета на 2021 год и на плановый период 2022 2023годов содержит Приоритетные пути реализации основных задач:</vt:lpstr>
      <vt:lpstr>Основные показатели прогноза социально-экономического развития Мокробатайского сельского поселения на 2021 год и на плановый период 2022-2023годов </vt:lpstr>
      <vt:lpstr>ОСНОВНЫЕ НАПРАВЛЕНИЯ НАЛОГОВОЙ ПОЛИТИКИ МОКРОБАТАЙСКОГО СЕЛЬСКОГО ПОСЕЛЕНИЯ</vt:lpstr>
      <vt:lpstr>Основные параметры  бюджета Мокробатайского сельского поселения Кагальницкого района на 2021 год и на плановый период 2022 и 2023годов (тыс. рублей) </vt:lpstr>
      <vt:lpstr>ДОХОДЫ БЮДЖЕТА  </vt:lpstr>
      <vt:lpstr>КРУПНЕЙШИЕ НАЛОГОПЛАТИЛЬЩИКИ  МОКРОБАТАЙСКОГО СЕЛЬСКОГО ПОСЕЛЕНИЯ</vt:lpstr>
      <vt:lpstr>ДИНАМИКА ПОСТУПЛЕНИЙ НАЛОГА НА ДОХОДЫ ФИЗИЧЕСКИХ ЛИЦ В БЮДЖЕТ  МОКРОБААЙСКОГО СЕЛЬСКОГО ПОСЕЛЕНИЯ КАГАЛЬНИЦКОГО РАЙОНА</vt:lpstr>
      <vt:lpstr>ДИНАМИКА ПОСТУПЛЕНИЙ ЕСХН  В БЮДЖЕТ  МОКРОБАТАЙСКОГО СЕЛЬСКОГО ПОСЕЛЕНИЯ КАГАЛЬНИЦКОГО РАЙОНА</vt:lpstr>
      <vt:lpstr>ДИНАМИКА ПОСТУПЛЕНИЙ НАЛОГА НА ИМУЩЕСТВО В БЮДЖЕТ  МОКРОБАТАЙСКОГО СЕЛЬСКОГО ПОСЕЛЕНИЯ КАГАЛЬНИЦКОГО РАЙОНА </vt:lpstr>
      <vt:lpstr>ДИНАМИКА ПОСТУПЛЕНИЙ ЗЕМЕЛЬНОГО НАЛОГА В БЮДЖЕТ  МОКРОБАТАЙСКОГО СЕЛЬСКОГО ПОСЕЛЕНИЯ КАГАЛЬНИЦКОГО РАЙОНА</vt:lpstr>
      <vt:lpstr>Безвозмездные поступления</vt:lpstr>
      <vt:lpstr>Расходы бюджета Мокробатайского сельского поселения Кагальницкого района в 2021 году 9880,9тыс.рублей</vt:lpstr>
      <vt:lpstr>Доля муниципальных программ в общем объеме расходов, запланированных на реализацию муниципальных программ Мокробатайского сельского поселения в 2021 году </vt:lpstr>
      <vt:lpstr>МУНИЦИПАЛЬНЫЕ ПРОГРАММЫ МОКРОБАТАЙСКОГОСЕЛЬСКОГОПОСЕЛЕНИЯ НА 2021ГОД</vt:lpstr>
      <vt:lpstr>МУНИЦИПАЛЬНЫЕ ПРОГРАММЫ МОКРОБАТАЙСКОГОСЕЛЬСКОГОПОСЕЛЕНИЯ НА 2022ГОД</vt:lpstr>
      <vt:lpstr>МУНИЦИПАЛЬНЫЕ ПРОГРАММЫ МОКРОБАТАЙСКОГОСЕЛЬСКОГОПОСЕЛЕНИЯ НА 2023ГОД </vt:lpstr>
      <vt:lpstr>МОКРОБАТАЙСКОЕ СЕЛЬСКОЕ ПОСЕЛЕНИЕ</vt:lpstr>
      <vt:lpstr>МОКРОБАТАЙСКОЕ СЕЛЬСКОЕ ПОСЕЛЕНИЕ</vt:lpstr>
      <vt:lpstr>МОКРОБАТАЙСКОЕ СЕЛЬСКОЕ ПОСЕЛЕНИЕ </vt:lpstr>
      <vt:lpstr>Структура муниципального долга Мокробатайского сельского поселения на 2021-2025 годы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Анжелика</dc:creator>
  <cp:lastModifiedBy>Finans</cp:lastModifiedBy>
  <cp:revision>100</cp:revision>
  <dcterms:created xsi:type="dcterms:W3CDTF">2016-01-31T19:30:00Z</dcterms:created>
  <dcterms:modified xsi:type="dcterms:W3CDTF">2021-02-05T12:38:09Z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1049-11.2.0.9144</vt:lpwstr>
  </property>
</Properties>
</file>