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xlsx" ContentType="application/vnd.openxmlformats-officedocument.spreadsheetml.sheet"/>
  <Default Extension="xls" ContentType="application/vnd.ms-excel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6000" firstSlideNum="2">
  <p:sldMasterIdLst>
    <p:sldMasterId id="2147483648" r:id="rId1"/>
  </p:sldMasterIdLst>
  <p:notesMasterIdLst>
    <p:notesMasterId r:id="rId26"/>
  </p:notesMasterIdLst>
  <p:sldIdLst>
    <p:sldId id="268" r:id="rId3"/>
    <p:sldId id="284" r:id="rId4"/>
    <p:sldId id="283" r:id="rId5"/>
    <p:sldId id="266" r:id="rId6"/>
    <p:sldId id="261" r:id="rId7"/>
    <p:sldId id="331" r:id="rId8"/>
    <p:sldId id="332" r:id="rId9"/>
    <p:sldId id="333" r:id="rId10"/>
    <p:sldId id="273" r:id="rId11"/>
    <p:sldId id="270" r:id="rId12"/>
    <p:sldId id="274" r:id="rId13"/>
    <p:sldId id="275" r:id="rId14"/>
    <p:sldId id="300" r:id="rId15"/>
    <p:sldId id="302" r:id="rId16"/>
    <p:sldId id="303" r:id="rId17"/>
    <p:sldId id="301" r:id="rId18"/>
    <p:sldId id="278" r:id="rId19"/>
    <p:sldId id="292" r:id="rId20"/>
    <p:sldId id="330" r:id="rId21"/>
    <p:sldId id="318" r:id="rId22"/>
    <p:sldId id="319" r:id="rId23"/>
    <p:sldId id="320" r:id="rId24"/>
    <p:sldId id="313" r:id="rId25"/>
    <p:sldId id="312" r:id="rId27"/>
    <p:sldId id="311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2164" autoAdjust="0"/>
  </p:normalViewPr>
  <p:slideViewPr>
    <p:cSldViewPr>
      <p:cViewPr varScale="1">
        <p:scale>
          <a:sx n="105" d="100"/>
          <a:sy n="105" d="100"/>
        </p:scale>
        <p:origin x="1536" y="114"/>
      </p:cViewPr>
      <p:guideLst>
        <p:guide orient="horz" pos="2158"/>
        <p:guide pos="29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7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8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728121994779503"/>
          <c:y val="0.0600995031228629"/>
          <c:w val="0.983651600494573"/>
          <c:h val="0.805927835051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256824134328739"/>
                  <c:y val="-0.2044274670803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 dirty="0"/>
                      <a:t>2224,9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00851890156319"/>
                  <c:y val="-0.3192658279900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 dirty="0"/>
                      <a:t>2238,7</a:t>
                    </a:r>
                    <a:endParaRPr lang="en-US" dirty="0"/>
                  </a:p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88458436775977"/>
                  <c:y val="-0.404318794688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 dirty="0"/>
                      <a:t>2357,4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Sheet1!$B$1:$D$1</c:f>
              <c:strCache>
                <c:ptCount val="3"/>
                <c:pt idx="0">
                  <c:v>2020год</c:v>
                </c:pt>
                <c:pt idx="1">
                  <c:v>2021год</c:v>
                </c:pt>
                <c:pt idx="2">
                  <c:v>2022год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2224.9</c:v>
                </c:pt>
                <c:pt idx="1">
                  <c:v>2238.7</c:v>
                </c:pt>
                <c:pt idx="2">
                  <c:v>2357.4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 forceAA="0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2056576"/>
        <c:crosses val="autoZero"/>
        <c:auto val="1"/>
        <c:lblAlgn val="ctr"/>
        <c:lblOffset val="100"/>
        <c:noMultiLvlLbl val="1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71698113207547"/>
          <c:y val="0.0768900343642612"/>
          <c:w val="0.977201257861635"/>
          <c:h val="0.805927835051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256824134328739"/>
                  <c:y val="-0.2044274670803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 dirty="0"/>
                      <a:t>128,8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269192920416"/>
                  <c:y val="-0.3247065243992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 dirty="0"/>
                      <a:t>134,0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69975287247298"/>
                  <c:y val="-0.400691663748953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 dirty="0"/>
                      <a:t>139,4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128.8</c:v>
                </c:pt>
                <c:pt idx="1">
                  <c:v>134</c:v>
                </c:pt>
                <c:pt idx="2">
                  <c:v>139.4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1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613207547169811"/>
          <c:y val="0.024914089347079"/>
          <c:w val="0.985534591194969"/>
          <c:h val="0.805927835051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040873835894906"/>
                  <c:y val="-0.2044274670803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 dirty="0"/>
                      <a:t>382,0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094339622642"/>
                      <c:h val="0.073267581243066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200851890156319"/>
                  <c:y val="-0.319265827990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69975287247297"/>
                  <c:y val="-0.404318794688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Sheet1!$B$1:$D$1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362</c:v>
                </c:pt>
                <c:pt idx="1">
                  <c:v>397.3</c:v>
                </c:pt>
                <c:pt idx="2">
                  <c:v>413.2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9492352"/>
        <c:axId val="276013824"/>
      </c:barChart>
      <c:catAx>
        <c:axId val="17949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276013824"/>
        <c:crosses val="autoZero"/>
        <c:auto val="1"/>
        <c:lblAlgn val="ctr"/>
        <c:lblOffset val="100"/>
        <c:tickLblSkip val="1"/>
        <c:noMultiLvlLbl val="0"/>
      </c:catAx>
      <c:valAx>
        <c:axId val="276013824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94923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71698113207547"/>
          <c:y val="0.0768900343642612"/>
          <c:w val="0.974056603773585"/>
          <c:h val="0.8059278350515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тыс. руб.</c:v>
                </c:pt>
              </c:strCache>
            </c:strRef>
          </c:tx>
          <c:spPr>
            <a:solidFill>
              <a:srgbClr val="9999FF"/>
            </a:solidFill>
            <a:ln w="12686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0.00969494505769213"/>
                  <c:y val="-0.3924286125557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/>
                      <a:t>2567,3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547846355162539"/>
                  <c:y val="-0.388566776403792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/>
                      <a:t>2567,3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142166785787105"/>
                  <c:y val="-0.40431879468838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850" b="1" i="0" u="none" strike="noStrike" kern="1200" baseline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  <a:cs typeface="Calibri" panose="020F0502020204030204"/>
                      </a:defRPr>
                    </a:pPr>
                    <a:r>
                      <a:rPr lang="en-US"/>
                      <a:t>2567,3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371"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850" b="1" i="0" u="none" strike="noStrike" kern="1200" baseline="0">
                    <a:solidFill>
                      <a:srgbClr val="000000"/>
                    </a:solidFill>
                    <a:latin typeface="Calibri" panose="020F0502020204030204"/>
                    <a:ea typeface="Calibri" panose="020F0502020204030204"/>
                    <a:cs typeface="Calibri" panose="020F0502020204030204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Sheet1!$B$1:$D$1</c:f>
              <c:strCache>
                <c:ptCount val="3"/>
                <c:pt idx="0">
                  <c:v> 2020 год</c:v>
                </c:pt>
                <c:pt idx="1">
                  <c:v> 2021 год</c:v>
                </c:pt>
                <c:pt idx="2">
                  <c:v> 2022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2567.3</c:v>
                </c:pt>
                <c:pt idx="1">
                  <c:v>2567.3</c:v>
                </c:pt>
                <c:pt idx="2">
                  <c:v>2567.3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930368"/>
        <c:axId val="172056576"/>
      </c:barChart>
      <c:catAx>
        <c:axId val="171930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1" cap="flat" cmpd="sng" algn="ctr">
            <a:solidFill>
              <a:srgbClr val="00000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2056576"/>
        <c:crosses val="autoZero"/>
        <c:auto val="1"/>
        <c:lblAlgn val="ctr"/>
        <c:lblOffset val="100"/>
        <c:tickLblSkip val="1"/>
        <c:noMultiLvlLbl val="0"/>
      </c:catAx>
      <c:valAx>
        <c:axId val="172056576"/>
        <c:scaling>
          <c:orientation val="minMax"/>
        </c:scaling>
        <c:delete val="1"/>
        <c:axPos val="l"/>
        <c:majorGridlines>
          <c:spPr>
            <a:ln w="3171" cap="flat" cmpd="sng" algn="ctr">
              <a:solidFill>
                <a:srgbClr val="000000"/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850" b="1" i="0" u="none" strike="noStrike" kern="1200" baseline="0">
                <a:solidFill>
                  <a:srgbClr val="000000"/>
                </a:solidFill>
                <a:latin typeface="Calibri" panose="020F0502020204030204"/>
                <a:ea typeface="Calibri" panose="020F0502020204030204"/>
                <a:cs typeface="Calibri" panose="020F0502020204030204"/>
              </a:defRPr>
            </a:pPr>
          </a:p>
        </c:txPr>
        <c:crossAx val="1719303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</c:spPr>
  <c:txPr>
    <a:bodyPr/>
    <a:lstStyle/>
    <a:p>
      <a:pPr>
        <a:defRPr lang="ru-RU" sz="1850" b="1" i="0" u="none" strike="noStrike" baseline="0">
          <a:solidFill>
            <a:srgbClr val="000000"/>
          </a:solidFill>
          <a:latin typeface="Calibri" panose="020F0502020204030204"/>
          <a:ea typeface="Calibri" panose="020F0502020204030204"/>
          <a:cs typeface="Calibri" panose="020F0502020204030204"/>
        </a:defRPr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7219154471"/>
          <c:y val="0.0256030025070224"/>
          <c:w val="0.387529901998611"/>
          <c:h val="0.639175257731959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explosion val="3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3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2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2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explosion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953702579004632"/>
                  <c:y val="0.214882248559116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altLang="en-US"/>
                      <a:t>5379,4</a:t>
                    </a:r>
                    <a:endParaRPr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66692505192713"/>
                  <c:y val="0.10704787852453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0285180801014216"/>
                  <c:y val="0.039275921166235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altLang="en-US"/>
                      <a:t>1839,4</a:t>
                    </a:r>
                    <a:endParaRPr altLang="en-US"/>
                  </a:p>
                  <a:p>
                    <a:pPr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355641243908725"/>
                  <c:y val="0.212157635584567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altLang="en-US"/>
                      <a:t>63,3</a:t>
                    </a:r>
                    <a:endParaRPr altLang="en-US"/>
                  </a:p>
                  <a:p>
                    <a:pPr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endParaRPr alt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445770199589568"/>
                  <c:y val="0.009602048436999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5379.4</c:v>
                </c:pt>
                <c:pt idx="1">
                  <c:v>5</c:v>
                </c:pt>
                <c:pt idx="2">
                  <c:v>2</c:v>
                </c:pt>
                <c:pt idx="3">
                  <c:v>2635.6</c:v>
                </c:pt>
                <c:pt idx="4">
                  <c:v>1839.4</c:v>
                </c:pt>
                <c:pt idx="5">
                  <c:v>63.3</c:v>
                </c:pt>
                <c:pt idx="6">
                  <c:v>20</c:v>
                </c:pt>
                <c:pt idx="7">
                  <c:v>3</c:v>
                </c:pt>
                <c:pt idx="8">
                  <c:v>45.6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66375"/>
          <c:y val="0.676666666666667"/>
          <c:w val="0.8635"/>
          <c:h val="0.3033333333333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35117291754"/>
          <c:y val="0.0660846368376379"/>
          <c:w val="0.428782132321955"/>
          <c:h val="0.740269188795926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explosion val="12"/>
            <c:spPr>
              <a:solidFill>
                <a:schemeClr val="accent6"/>
              </a:solidFill>
              <a:ln w="19050" cap="flat" cmpd="sng" algn="ctr">
                <a:solidFill>
                  <a:schemeClr val="lt1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7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explosion val="2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51375362650214"/>
                  <c:y val="-0.47089947290951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127318973311333"/>
                  <c:y val="-0.0106009392051231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altLang="en-US"/>
                      <a:t>5</a:t>
                    </a:r>
                    <a:r>
                      <a:rPr lang="en-US"/>
                      <a:t>,0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157102412348058"/>
                  <c:y val="0.05735603444915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434131173854952"/>
                  <c:y val="0.003560038294390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6960247225734"/>
                      <c:h val="0.0722687037710683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00995937490032996"/>
                  <c:y val="0.00751700934149884"/>
                </c:manualLayout>
              </c:layout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>
                      <a:defRPr lang="ru-RU"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77,4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370914779017754"/>
                  <c:y val="-0.010338640670193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0360569483668843"/>
                  <c:y val="0.12610111820925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575221238938053"/>
                      <c:h val="0.082454225779071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.0742533553076279"/>
                  <c:y val="0.039926095430241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4933</c:v>
                </c:pt>
                <c:pt idx="1">
                  <c:v>5</c:v>
                </c:pt>
                <c:pt idx="2">
                  <c:v>2</c:v>
                </c:pt>
                <c:pt idx="3">
                  <c:v>1266.2</c:v>
                </c:pt>
                <c:pt idx="4">
                  <c:v>321.8</c:v>
                </c:pt>
                <c:pt idx="5">
                  <c:v>25</c:v>
                </c:pt>
                <c:pt idx="6">
                  <c:v>5</c:v>
                </c:pt>
                <c:pt idx="7">
                  <c:v>2</c:v>
                </c:pt>
                <c:pt idx="8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MingLiU-ExtB" panose="02020500000000000000" charset="-120"/>
                <a:ea typeface="PMingLiU-ExtB" panose="02020500000000000000" charset="-120"/>
                <a:cs typeface="PMingLiU-ExtB" panose="02020500000000000000" charset="-120"/>
                <a:sym typeface="PMingLiU-ExtB" panose="02020500000000000000" charset="-120"/>
              </a:defRPr>
            </a:pPr>
          </a:p>
        </c:txPr>
      </c:legendEntry>
      <c:layout>
        <c:manualLayout>
          <c:xMode val="edge"/>
          <c:yMode val="edge"/>
          <c:x val="0.064826520578733"/>
          <c:y val="0.741360494725355"/>
          <c:w val="0.863534204242169"/>
          <c:h val="0.217048623741967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MingLiU-ExtB" panose="02020500000000000000" charset="-120"/>
              <a:ea typeface="PMingLiU-ExtB" panose="02020500000000000000" charset="-120"/>
              <a:cs typeface="PMingLiU-ExtB" panose="02020500000000000000" charset="-120"/>
              <a:sym typeface="PMingLiU-ExtB" panose="02020500000000000000" charset="-120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9144517683748"/>
          <c:y val="0.0641590137124167"/>
          <c:w val="0.358199730668368"/>
          <c:h val="0.635783117373255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explosion val="6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4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0.00714162204671754"/>
                  <c:y val="0.032741022929812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439674635235063"/>
                  <c:y val="0.1190932018696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112576210148601"/>
                  <c:y val="0.047079596031720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689798346273034"/>
                  <c:y val="0.03140339773506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74458572027386"/>
                      <c:h val="0.048112866272760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-0.0705362898901373"/>
                  <c:y val="-0.023442948437110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388934764657308"/>
                      <c:h val="0.0296596607276219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0.0170602828085948"/>
                  <c:y val="-0.00492224557462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Управление муниципальными финансами и создание условий для эффективного управления муниципальными финансами</c:v>
                </c:pt>
                <c:pt idx="1">
                  <c:v>Использование и охрана земель</c:v>
                </c:pt>
                <c:pt idx="2">
                  <c:v>Обеспечение общественного порядка и противодействие преступности</c:v>
                </c:pt>
                <c:pt idx="3">
                  <c:v>Развитие культуры</c:v>
                </c:pt>
                <c:pt idx="4">
                  <c:v>Благоустройство</c:v>
                </c:pt>
                <c:pt idx="5">
                  <c:v>Пожарная безопасность и защита населения и территории от чрезвычайных ситуаций</c:v>
                </c:pt>
                <c:pt idx="6">
                  <c:v>Энергосбережение  и энергетическая  эффективность</c:v>
                </c:pt>
                <c:pt idx="7">
                  <c:v>Развитие физической культуры и спорта</c:v>
                </c:pt>
                <c:pt idx="8">
                  <c:v>развитие информационного общества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4933</c:v>
                </c:pt>
                <c:pt idx="1">
                  <c:v>5</c:v>
                </c:pt>
                <c:pt idx="2">
                  <c:v>2</c:v>
                </c:pt>
                <c:pt idx="3">
                  <c:v>1269</c:v>
                </c:pt>
                <c:pt idx="4">
                  <c:v>723.4</c:v>
                </c:pt>
                <c:pt idx="5">
                  <c:v>23</c:v>
                </c:pt>
                <c:pt idx="6">
                  <c:v>5</c:v>
                </c:pt>
                <c:pt idx="7">
                  <c:v>2</c:v>
                </c:pt>
                <c:pt idx="8">
                  <c:v>25.6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066375"/>
          <c:y val="0.676666666666667"/>
          <c:w val="0.8635"/>
          <c:h val="0.30333333333333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82128-040D-46E8-AE1F-B1AB8BC1658A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6.jpeg"/><Relationship Id="rId1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7.png"/><Relationship Id="rId1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8.jpeg"/><Relationship Id="rId1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9.emf"/><Relationship Id="rId1" Type="http://schemas.openxmlformats.org/officeDocument/2006/relationships/oleObject" Target="../embeddings/Workbook5.xls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oleObject" Target="../embeddings/Workbook6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9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jpeg"/><Relationship Id="rId3" Type="http://schemas.openxmlformats.org/officeDocument/2006/relationships/image" Target="../media/image35.jpeg"/><Relationship Id="rId2" Type="http://schemas.openxmlformats.org/officeDocument/2006/relationships/image" Target="../media/image36.jpeg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38.jpeg"/><Relationship Id="rId3" Type="http://schemas.openxmlformats.org/officeDocument/2006/relationships/image" Target="../media/image35.jpeg"/><Relationship Id="rId2" Type="http://schemas.openxmlformats.org/officeDocument/2006/relationships/image" Target="../media/image39.jpeg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ChangeArrowheads="1"/>
          </p:cNvSpPr>
          <p:nvPr/>
        </p:nvSpPr>
        <p:spPr bwMode="auto">
          <a:xfrm>
            <a:off x="323850" y="549275"/>
            <a:ext cx="8280400" cy="5975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БЮДЖЕТ 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МОКРОБАТАЙСКОГО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СЕЛЬСКОГО ПОСЕЛЕНИЯ 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КАГАЛЬНИЦКОГО 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РАЙОНА НА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20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 И  НА ПЛАНОВЫЙ ПЕРИОД 20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21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– 202</a:t>
            </a:r>
            <a:r>
              <a:rPr lang="ru-RU"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2</a:t>
            </a:r>
            <a:r>
              <a:rPr sz="4400" b="1" i="1" dirty="0">
                <a:solidFill>
                  <a:srgbClr val="C00000"/>
                </a:solidFill>
                <a:latin typeface="Garamond" panose="02020404030301010803" pitchFamily="18" charset="0"/>
              </a:rPr>
              <a:t> ГОДОВ</a:t>
            </a:r>
            <a:endParaRPr sz="4400" b="1" i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370"/>
            <a:ext cx="8229600" cy="1642110"/>
          </a:xfrm>
        </p:spPr>
        <p:txBody>
          <a:bodyPr>
            <a:normAutofit/>
          </a:bodyPr>
          <a:lstStyle/>
          <a:p>
            <a:pPr algn="ctr"/>
            <a:r>
              <a:rPr sz="2000" b="1" dirty="0">
                <a:solidFill>
                  <a:schemeClr val="tx1"/>
                </a:solidFill>
                <a:sym typeface="+mn-ea"/>
              </a:rPr>
              <a:t>Основные параметры  бюджета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Мокробатайского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сельского поселения 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Кагальницкого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района</a:t>
            </a:r>
            <a:br>
              <a:rPr sz="2000" b="1" dirty="0">
                <a:solidFill>
                  <a:schemeClr val="tx1"/>
                </a:solidFill>
                <a:sym typeface="+mn-ea"/>
              </a:rPr>
            </a:br>
            <a:r>
              <a:rPr sz="2000" b="1" dirty="0" err="1">
                <a:solidFill>
                  <a:schemeClr val="tx1"/>
                </a:solidFill>
                <a:sym typeface="+mn-ea"/>
              </a:rPr>
              <a:t>на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20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год и на плановый период 20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21</a:t>
            </a:r>
            <a:r>
              <a:rPr sz="2000" b="1" dirty="0">
                <a:solidFill>
                  <a:schemeClr val="tx1"/>
                </a:solidFill>
                <a:sym typeface="+mn-ea"/>
              </a:rPr>
              <a:t> и 202</a:t>
            </a:r>
            <a:r>
              <a:rPr lang="ru-RU" sz="2000" b="1" dirty="0">
                <a:solidFill>
                  <a:schemeClr val="tx1"/>
                </a:solidFill>
                <a:sym typeface="+mn-ea"/>
              </a:rPr>
              <a:t>2</a:t>
            </a:r>
            <a:r>
              <a:rPr sz="2000" b="1" dirty="0" err="1">
                <a:solidFill>
                  <a:schemeClr val="tx1"/>
                </a:solidFill>
                <a:sym typeface="+mn-ea"/>
              </a:rPr>
              <a:t>годов</a:t>
            </a:r>
            <a:br>
              <a:rPr lang="en-US" altLang="x-none" sz="2000" b="1" dirty="0">
                <a:solidFill>
                  <a:srgbClr val="17375E"/>
                </a:solidFill>
                <a:sym typeface="+mn-ea"/>
              </a:rPr>
            </a:br>
            <a:r>
              <a:rPr sz="2000" b="1" dirty="0">
                <a:sym typeface="+mn-ea"/>
              </a:rPr>
              <a:t>(тыс. рублей)</a:t>
            </a:r>
            <a:br>
              <a:rPr sz="2000" dirty="0">
                <a:solidFill>
                  <a:srgbClr val="17375E"/>
                </a:solidFill>
              </a:rPr>
            </a:br>
            <a:endParaRPr lang="ru-RU" altLang="en-US" sz="2000" dirty="0"/>
          </a:p>
        </p:txBody>
      </p:sp>
      <p:graphicFrame>
        <p:nvGraphicFramePr>
          <p:cNvPr id="12291" name="Замещающее содержимое 12290"/>
          <p:cNvGraphicFramePr>
            <a:graphicFrameLocks noGrp="1"/>
          </p:cNvGraphicFramePr>
          <p:nvPr>
            <p:ph idx="1"/>
          </p:nvPr>
        </p:nvGraphicFramePr>
        <p:xfrm>
          <a:off x="457200" y="1686560"/>
          <a:ext cx="8229600" cy="5059045"/>
        </p:xfrm>
        <a:graphic>
          <a:graphicData uri="http://schemas.openxmlformats.org/drawingml/2006/table">
            <a:tbl>
              <a:tblPr/>
              <a:tblGrid>
                <a:gridCol w="3324860"/>
                <a:gridCol w="1747520"/>
                <a:gridCol w="1577340"/>
                <a:gridCol w="1579880"/>
              </a:tblGrid>
              <a:tr h="4940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400" b="1" dirty="0">
                        <a:solidFill>
                          <a:srgbClr val="FFFFFF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2020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21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202</a:t>
                      </a:r>
                      <a:r>
                        <a:rPr lang="ru-RU" sz="2400" b="1" dirty="0">
                          <a:solidFill>
                            <a:srgbClr val="0F243E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2</a:t>
                      </a:r>
                      <a:endParaRPr lang="ru-RU" sz="2400" b="1" dirty="0">
                        <a:solidFill>
                          <a:srgbClr val="0F243E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9085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. Доходы,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10151,4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7232,6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7502,7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94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из них:</a:t>
                      </a:r>
                      <a:endParaRPr lang="ru-RU" alt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endParaRPr lang="ru-RU" altLang="en-US" sz="2000" dirty="0">
                        <a:solidFill>
                          <a:srgbClr val="000000"/>
                        </a:solidFill>
                        <a:latin typeface="Times New Roman" panose="02020603050405020304" charset="0"/>
                        <a:ea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7818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Налоговые и неналоговые доходы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5561,3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5605,7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5756,1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89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Безвозмездные поступления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4590,1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1626,9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1746,6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100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Расходы, всего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10308,8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7380,9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7643,5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9659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III.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Дефицит (-), профицит (+)</a:t>
                      </a:r>
                      <a:endParaRPr lang="ru-RU" altLang="en-US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-157,4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-148,3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-140,8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9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en-US" altLang="x-none"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VI.</a:t>
                      </a:r>
                      <a:r>
                        <a:rPr sz="2000" b="1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 Источники финансирования</a:t>
                      </a:r>
                      <a:endParaRPr lang="ru-RU" altLang="en-US" sz="20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157,7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148,3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accent1"/>
                        </a:buClr>
                        <a:buNone/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Times New Roman" panose="02020603050405020304" charset="0"/>
                        </a:rPr>
                        <a:t>140,8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3200" dirty="0"/>
              <a:t>ДОХОДЫ БЮДЖЕТА </a:t>
            </a:r>
            <a:br>
              <a:rPr lang="ru-RU" altLang="en-US" sz="3200" dirty="0"/>
            </a:br>
            <a:endParaRPr lang="ru-RU" altLang="en-US" sz="3200" dirty="0"/>
          </a:p>
        </p:txBody>
      </p:sp>
      <p:pic>
        <p:nvPicPr>
          <p:cNvPr id="3" name="Замещающее содержимое -2147482601"/>
          <p:cNvPicPr>
            <a:picLocks noGrp="1" noChangeAspect="1"/>
          </p:cNvPicPr>
          <p:nvPr>
            <p:ph idx="1"/>
          </p:nvPr>
        </p:nvPicPr>
        <p:blipFill>
          <a:blip r:embed="rId1"/>
          <a:srcRect t="-39211" b="-39055"/>
          <a:stretch>
            <a:fillRect/>
          </a:stretch>
        </p:blipFill>
        <p:spPr>
          <a:xfrm>
            <a:off x="457200" y="2204864"/>
            <a:ext cx="8229600" cy="4171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dirty="0">
                <a:solidFill>
                  <a:schemeClr val="bg1"/>
                </a:solidFill>
              </a:rPr>
              <a:t>ПОСТУПАЮЩИЕ В БЮДЖЕТ ДЕНЕЖНЫЕ СРЕДСТВА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КРУПНЕЙШИЕ НАЛОГОПЛАТИЛЬЩИКИ </a:t>
            </a:r>
            <a:br>
              <a:rPr lang="ru-RU" altLang="en-US" sz="2700" dirty="0"/>
            </a:br>
            <a:r>
              <a:rPr lang="ru-RU" altLang="en-US" sz="2700" dirty="0"/>
              <a:t>МОКРОБАТАЙСКОГО СЕЛЬСКОГО ПОСЕЛЕНИЯ</a:t>
            </a:r>
            <a:endParaRPr lang="ru-RU" altLang="en-US" sz="27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-60325" y="1847215"/>
            <a:ext cx="8747125" cy="4389120"/>
          </a:xfrm>
        </p:spPr>
        <p:txBody>
          <a:bodyPr/>
          <a:lstStyle/>
          <a:p>
            <a:endParaRPr lang="ru-RU" altLang="en-US" sz="3200">
              <a:solidFill>
                <a:srgbClr val="7030A0"/>
              </a:solidFill>
            </a:endParaRPr>
          </a:p>
        </p:txBody>
      </p:sp>
      <p:graphicFrame>
        <p:nvGraphicFramePr>
          <p:cNvPr id="4" name="Таблица 3"/>
          <p:cNvGraphicFramePr/>
          <p:nvPr/>
        </p:nvGraphicFramePr>
        <p:xfrm>
          <a:off x="323528" y="1945005"/>
          <a:ext cx="8363272" cy="432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72"/>
              </a:tblGrid>
              <a:tr h="6451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bg1"/>
                          </a:solidFill>
                        </a:rPr>
                        <a:t>ООО «ГАЗЭНЕРГОСЕТЬ»</a:t>
                      </a:r>
                      <a:endParaRPr lang="ru-RU" alt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chemeClr val="tx1"/>
                          </a:solidFill>
                        </a:rPr>
                        <a:t>ООО «Пищекомбинат Донской»</a:t>
                      </a:r>
                      <a:endParaRPr lang="ru-RU" alt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СПК «ВИШНЕВЫЙ»</a:t>
                      </a: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24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sym typeface="+mn-ea"/>
                        </a:rPr>
                        <a:t>АО «КАГАЛЬНИЦКИЙ МЯСОКОСТНЫЙ ЗАВОД»</a:t>
                      </a: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2800" b="0" dirty="0">
                        <a:solidFill>
                          <a:schemeClr val="bg2">
                            <a:lumMod val="10000"/>
                          </a:schemeClr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10236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altLang="en-US" sz="2800" dirty="0">
                          <a:solidFill>
                            <a:srgbClr val="7030A0"/>
                          </a:solidFill>
                          <a:sym typeface="+mn-ea"/>
                        </a:rPr>
                        <a:t>ГК «ТЕХНОКОМ»</a:t>
                      </a: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ru-RU" altLang="en-US" sz="2800" dirty="0">
                        <a:solidFill>
                          <a:srgbClr val="7030A0"/>
                        </a:solidFill>
                        <a:sym typeface="+mn-ea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en-US" sz="2400"/>
              <a:t>ДИНАМИКА ПОСТУПЛЕНИЙ НАЛОГА НА ДОХОДЫ ФИЗИЧЕСКИХ ЛИЦ В БЮДЖЕТ  МОКРОБААЙСКОГО СЕЛЬСКОГО ПОСЕЛЕНИЯ КАГАЛЬНИЦКОГО РАЙОНА</a:t>
            </a:r>
            <a:endParaRPr lang="ru-RU" altLang="en-US" sz="2400"/>
          </a:p>
        </p:txBody>
      </p:sp>
      <p:pic>
        <p:nvPicPr>
          <p:cNvPr id="5" name="Замещающее содержимое 4" descr="IMG_25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6850" y="2453005"/>
            <a:ext cx="3867785" cy="291084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4635" y="1920240"/>
          <a:ext cx="4622165" cy="461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000">
                <a:sym typeface="+mn-ea"/>
              </a:rPr>
              <a:t>ДИНАМИКА ПОСТУПЛЕНИЙ ЕСХН 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6" name="Замещающее содержимое 5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00" y="2088515"/>
            <a:ext cx="3980180" cy="3279775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Текстовое поле 2"/>
          <p:cNvSpPr txBox="1"/>
          <p:nvPr/>
        </p:nvSpPr>
        <p:spPr>
          <a:xfrm>
            <a:off x="5356860" y="606107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0" algn="ctr"/>
            <a:endParaRPr lang="ru-RU" altLang="en-US" b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 dirty="0">
                <a:sym typeface="+mn-ea"/>
              </a:rPr>
              <a:t>ДИНАМИКА ПОСТУПЛЕНИЙ НАЛОГА НА ИМУЩЕСТВО В БЮДЖЕТ  МОКРОБАТАЙСКОГО СЕЛЬСКОГО ПОСЕЛЕНИЯ КАГАЛЬНИЦКОГО РАЙОНА</a:t>
            </a:r>
            <a:br>
              <a:rPr lang="ru-RU" altLang="en-US" sz="2000" dirty="0"/>
            </a:br>
            <a:endParaRPr lang="ru-RU" altLang="en-US" sz="2000" dirty="0"/>
          </a:p>
        </p:txBody>
      </p:sp>
      <p:pic>
        <p:nvPicPr>
          <p:cNvPr id="5" name="Замещающее содержимое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4485" y="1920875"/>
            <a:ext cx="3721735" cy="3675380"/>
          </a:xfrm>
          <a:prstGeom prst="rect">
            <a:avLst/>
          </a:prstGeom>
        </p:spPr>
      </p:pic>
      <p:graphicFrame>
        <p:nvGraphicFramePr>
          <p:cNvPr id="35" name="Диаграмма 35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en-US" sz="2000"/>
              <a:t>ДИНАМИКА ПОСТУПЛЕНИЙ ЗЕМЕЛЬНОГО НАЛОГА В БЮДЖЕТ  МОКРОБАТАЙСКОГО СЕЛЬСКОГО ПОСЕЛЕНИЯ КАГАЛЬНИЦКОГО РАЙОНА</a:t>
            </a:r>
            <a:endParaRPr lang="ru-RU" altLang="en-US" sz="2000"/>
          </a:p>
        </p:txBody>
      </p:sp>
      <p:pic>
        <p:nvPicPr>
          <p:cNvPr id="5" name="Замещающее содержимое 4" descr="images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9956" y="3177381"/>
            <a:ext cx="2466975" cy="1847850"/>
          </a:xfrm>
          <a:prstGeom prst="rect">
            <a:avLst/>
          </a:prstGeom>
        </p:spPr>
      </p:pic>
      <p:graphicFrame>
        <p:nvGraphicFramePr>
          <p:cNvPr id="30" name="Диаграмма 30"/>
          <p:cNvGraphicFramePr>
            <a:graphicFrameLocks noGrp="1" noChangeAspect="1"/>
          </p:cNvGraphicFramePr>
          <p:nvPr>
            <p:ph sz="half" idx="2"/>
          </p:nvPr>
        </p:nvGraphicFramePr>
        <p:xfrm>
          <a:off x="4648200" y="1920085"/>
          <a:ext cx="4038600" cy="443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8610"/>
            <a:ext cx="8229600" cy="936625"/>
          </a:xfrm>
        </p:spPr>
        <p:txBody>
          <a:bodyPr>
            <a:normAutofit/>
          </a:bodyPr>
          <a:lstStyle/>
          <a:p>
            <a:pPr algn="ctr"/>
            <a:r>
              <a:rPr lang="ru-RU" altLang="en-US" sz="4000"/>
              <a:t>Безвозмездные поступления</a:t>
            </a:r>
            <a:endParaRPr lang="ru-RU" altLang="en-US" sz="4000"/>
          </a:p>
        </p:txBody>
      </p:sp>
      <p:graphicFrame>
        <p:nvGraphicFramePr>
          <p:cNvPr id="4" name="Объект 3"/>
          <p:cNvGraphicFramePr/>
          <p:nvPr/>
        </p:nvGraphicFramePr>
        <p:xfrm>
          <a:off x="452438" y="1246188"/>
          <a:ext cx="7315200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Chart" r:id="rId1" imgW="12827000" imgH="7899400" progId="Excel.Chart.8">
                  <p:embed/>
                </p:oleObj>
              </mc:Choice>
              <mc:Fallback>
                <p:oleObj name="Chart" r:id="rId1" imgW="12827000" imgH="7899400" progId="Excel.Chart.8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438" y="1246188"/>
                        <a:ext cx="7315200" cy="4360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81965" y="535305"/>
            <a:ext cx="8204200" cy="967740"/>
          </a:xfrm>
        </p:spPr>
        <p:txBody>
          <a:bodyPr>
            <a:normAutofit fontScale="90000"/>
          </a:bodyPr>
          <a:lstStyle/>
          <a:p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Расходы бюджета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сельского поселения </a:t>
            </a:r>
            <a:r>
              <a:rPr lang="ru-RU" altLang="en-US" sz="28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Кагальницкого</a:t>
            </a:r>
            <a:r>
              <a:rPr lang="ru-RU" altLang="en-US" sz="28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района в 2020 году 10308,8тыс.рублей</a:t>
            </a:r>
            <a:endParaRPr lang="ru-RU" altLang="en-US" sz="28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-338455" y="1920085"/>
            <a:ext cx="40386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2" name="Замещающее содержимое -2147482592"/>
          <p:cNvGraphicFramePr>
            <a:graphicFrameLocks noGrp="1"/>
          </p:cNvGraphicFramePr>
          <p:nvPr>
            <p:ph sz="half" idx="2"/>
          </p:nvPr>
        </p:nvGraphicFramePr>
        <p:xfrm>
          <a:off x="323527" y="2492897"/>
          <a:ext cx="8541191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hart" r:id="rId1" imgW="13741400" imgH="7645400" progId="Excel.Chart.8">
                  <p:embed/>
                </p:oleObj>
              </mc:Choice>
              <mc:Fallback>
                <p:oleObj name="Chart" r:id="rId1" imgW="13741400" imgH="7645400" progId="Excel.Chart.8">
                  <p:embed/>
                  <p:pic>
                    <p:nvPicPr>
                      <p:cNvPr id="0" name="Изображение 3075"/>
                      <p:cNvPicPr/>
                      <p:nvPr/>
                    </p:nvPicPr>
                    <p:blipFill>
                      <a:blip r:embed="rId2"/>
                      <a:srcRect b="-32"/>
                      <a:stretch>
                        <a:fillRect/>
                      </a:stretch>
                    </p:blipFill>
                    <p:spPr>
                      <a:xfrm>
                        <a:off x="323527" y="2492897"/>
                        <a:ext cx="8541191" cy="4536504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Текстовое поле 110"/>
          <p:cNvSpPr txBox="1"/>
          <p:nvPr/>
        </p:nvSpPr>
        <p:spPr>
          <a:xfrm>
            <a:off x="-2071370" y="-4081780"/>
            <a:ext cx="1013777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2" name="Текстовое поле 111"/>
          <p:cNvSpPr txBox="1"/>
          <p:nvPr/>
        </p:nvSpPr>
        <p:spPr>
          <a:xfrm>
            <a:off x="-2071370" y="-1693545"/>
            <a:ext cx="101377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sp>
        <p:nvSpPr>
          <p:cNvPr id="113" name="Текстовое поле 112"/>
          <p:cNvSpPr txBox="1"/>
          <p:nvPr/>
        </p:nvSpPr>
        <p:spPr>
          <a:xfrm>
            <a:off x="8441690" y="-183515"/>
            <a:ext cx="716661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  <p:pic>
        <p:nvPicPr>
          <p:cNvPr id="16" name="Изображение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872740" y="3667760"/>
            <a:ext cx="227965" cy="86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Изображение 16"/>
          <p:cNvPicPr/>
          <p:nvPr/>
        </p:nvPicPr>
        <p:blipFill>
          <a:blip r:embed="rId4"/>
          <a:stretch>
            <a:fillRect/>
          </a:stretch>
        </p:blipFill>
        <p:spPr>
          <a:xfrm>
            <a:off x="2929890" y="4675505"/>
            <a:ext cx="11366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Текстовое поле 116"/>
          <p:cNvSpPr txBox="1"/>
          <p:nvPr/>
        </p:nvSpPr>
        <p:spPr>
          <a:xfrm>
            <a:off x="-4395470" y="6553200"/>
            <a:ext cx="1013777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b="0">
              <a:latin typeface="Times New Roman" panose="02020603050405020304" charset="0"/>
              <a:cs typeface="Times New Roman" panose="02020603050405020304" charset="0"/>
            </a:endParaRPr>
          </a:p>
          <a:p>
            <a:pPr indent="0"/>
            <a:r>
              <a:rPr b="0"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ru-RU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88640"/>
            <a:ext cx="6347714" cy="1741760"/>
          </a:xfrm>
        </p:spPr>
        <p:txBody>
          <a:bodyPr>
            <a:noAutofit/>
          </a:bodyPr>
          <a:lstStyle/>
          <a:p>
            <a:pPr algn="ctr"/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Доля муниципальных программ в общем объеме расходов, запланированных на реализацию муниципальных программ </a:t>
            </a:r>
            <a:r>
              <a:rPr lang="ru-RU" altLang="en-US" sz="200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Мокробатайского</a:t>
            </a:r>
            <a:r>
              <a:rPr lang="ru-RU" altLang="en-US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sym typeface="+mn-ea"/>
              </a:rPr>
              <a:t> сельского поселения в 2020 году</a:t>
            </a:r>
            <a:br>
              <a:rPr lang="ru-RU" altLang="en-US" sz="24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ru-RU" altLang="en-US" sz="24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10490" y="1847215"/>
            <a:ext cx="8990330" cy="4611370"/>
          </a:xfrm>
        </p:spPr>
        <p:txBody>
          <a:bodyPr/>
          <a:lstStyle/>
          <a:p>
            <a:pPr marL="0" indent="0">
              <a:buNone/>
            </a:pPr>
            <a:endParaRPr lang="ru-RU" altLang="en-US" dirty="0"/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 flipH="1">
            <a:off x="9100185" y="1920240"/>
            <a:ext cx="76200" cy="4434840"/>
          </a:xfrm>
        </p:spPr>
        <p:txBody>
          <a:bodyPr/>
          <a:lstStyle/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94628" y="1899412"/>
            <a:ext cx="2583180" cy="14808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Энергосбережение и повышение энергетической эффективности </a:t>
            </a:r>
            <a:endParaRPr lang="ru-RU" altLang="en-US" dirty="0"/>
          </a:p>
          <a:p>
            <a:pPr algn="ctr"/>
            <a:r>
              <a:rPr lang="ru-RU" altLang="en-US" dirty="0"/>
              <a:t>0,2%</a:t>
            </a:r>
            <a:endParaRPr lang="ru-RU" alt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33700" y="1919605"/>
            <a:ext cx="2964180" cy="148018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Пожарная безопасность и защита населения и территории от чрезвычайных ситуаций</a:t>
            </a:r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0,05%</a:t>
            </a:r>
            <a:endParaRPr lang="ru-RU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1065" y="1920875"/>
            <a:ext cx="3035935" cy="14795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Благоустройство</a:t>
            </a:r>
            <a:endParaRPr lang="ru-RU" altLang="en-US" dirty="0"/>
          </a:p>
          <a:p>
            <a:pPr algn="ctr"/>
            <a:r>
              <a:rPr lang="ru-RU" altLang="en-US" dirty="0"/>
              <a:t>18,4%</a:t>
            </a:r>
            <a:endParaRPr lang="ru-RU" alt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0185" y="3695700"/>
            <a:ext cx="2989580" cy="182499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Информационное общество</a:t>
            </a:r>
            <a:endParaRPr lang="ru-RU" altLang="en-US" dirty="0"/>
          </a:p>
          <a:p>
            <a:pPr algn="ctr"/>
            <a:r>
              <a:rPr lang="ru-RU" altLang="en-US" dirty="0"/>
              <a:t>0,45%</a:t>
            </a:r>
            <a:endParaRPr lang="ru-RU" alt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06775" y="3695065"/>
            <a:ext cx="2491105" cy="12827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FF0000"/>
                </a:solidFill>
              </a:rPr>
              <a:t>Развитие культуры</a:t>
            </a:r>
            <a:endParaRPr lang="ru-RU" altLang="en-US" dirty="0">
              <a:solidFill>
                <a:srgbClr val="FF0000"/>
              </a:solidFill>
            </a:endParaRPr>
          </a:p>
          <a:p>
            <a:pPr algn="ctr"/>
            <a:r>
              <a:rPr lang="ru-RU" altLang="en-US" dirty="0">
                <a:solidFill>
                  <a:srgbClr val="FF0000"/>
                </a:solidFill>
              </a:rPr>
              <a:t>26,4%</a:t>
            </a:r>
            <a:endParaRPr lang="ru-RU" altLang="en-US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96635" y="3507740"/>
            <a:ext cx="2920365" cy="914400"/>
          </a:xfrm>
          <a:prstGeom prst="rect">
            <a:avLst/>
          </a:prstGeom>
          <a:solidFill>
            <a:srgbClr val="FFFF0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>
                <a:solidFill>
                  <a:srgbClr val="00B050"/>
                </a:solidFill>
              </a:rPr>
              <a:t>Развитие физической культуры и спорта</a:t>
            </a:r>
            <a:endParaRPr lang="ru-RU" altLang="en-US" dirty="0">
              <a:solidFill>
                <a:srgbClr val="00B050"/>
              </a:solidFill>
            </a:endParaRPr>
          </a:p>
          <a:p>
            <a:pPr algn="ctr"/>
            <a:r>
              <a:rPr lang="ru-RU" altLang="en-US" dirty="0">
                <a:solidFill>
                  <a:srgbClr val="00B050"/>
                </a:solidFill>
              </a:rPr>
              <a:t>0,03%</a:t>
            </a:r>
            <a:endParaRPr lang="ru-RU" altLang="en-US" dirty="0">
              <a:solidFill>
                <a:srgbClr val="00B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0185" y="5713730"/>
            <a:ext cx="2990215" cy="107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Обеспечение </a:t>
            </a:r>
            <a:r>
              <a:rPr lang="ru-RU" altLang="en-US" dirty="0" err="1"/>
              <a:t>общественногопорядка</a:t>
            </a:r>
            <a:endParaRPr lang="ru-RU" altLang="en-US" dirty="0"/>
          </a:p>
          <a:p>
            <a:pPr algn="ctr"/>
            <a:r>
              <a:rPr lang="ru-RU" altLang="en-US" dirty="0"/>
              <a:t>0,02%</a:t>
            </a:r>
            <a:endParaRPr lang="ru-RU" alt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05200" y="5273040"/>
            <a:ext cx="2393315" cy="143446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dirty="0"/>
              <a:t>Использование и охрана земель</a:t>
            </a:r>
            <a:endParaRPr lang="ru-RU" altLang="en-US" dirty="0"/>
          </a:p>
          <a:p>
            <a:pPr algn="ctr"/>
            <a:r>
              <a:rPr lang="ru-RU" altLang="en-US" dirty="0"/>
              <a:t>0,05%</a:t>
            </a:r>
            <a:endParaRPr lang="ru-RU" alt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097270" y="4528820"/>
            <a:ext cx="2920365" cy="225806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600" dirty="0"/>
              <a:t>Управление муниципальными финансами и создание условий для эффективного управления муниципальными финансами</a:t>
            </a:r>
            <a:endParaRPr lang="ru-RU" altLang="en-US" sz="1600" dirty="0"/>
          </a:p>
          <a:p>
            <a:pPr algn="ctr"/>
            <a:r>
              <a:rPr lang="ru-RU" altLang="en-US" sz="1600" dirty="0"/>
              <a:t>53,83%</a:t>
            </a:r>
            <a:endParaRPr lang="ru-RU" alt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68630" y="189230"/>
            <a:ext cx="8218170" cy="38544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40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Что такое бюджет?</a:t>
            </a:r>
            <a:endParaRPr sz="40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146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7176" name="Rectangle 8"/>
          <p:cNvSpPr/>
          <p:nvPr/>
        </p:nvSpPr>
        <p:spPr>
          <a:xfrm>
            <a:off x="179705" y="3561080"/>
            <a:ext cx="8642350" cy="80391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БЮДЖЕТ</a:t>
            </a:r>
            <a:r>
              <a:rPr sz="1500" b="1" dirty="0">
                <a:latin typeface="Arial" panose="020B0604020202020204" pitchFamily="34" charset="0"/>
              </a:rPr>
              <a:t>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(от старонормандского </a:t>
            </a:r>
            <a:r>
              <a:rPr lang="en-US" altLang="x-none"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bougette </a:t>
            </a:r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78" name="Rectangle 10"/>
          <p:cNvSpPr/>
          <p:nvPr/>
        </p:nvSpPr>
        <p:spPr>
          <a:xfrm>
            <a:off x="179388" y="889635"/>
            <a:ext cx="2089150" cy="24149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ДОХОДЫ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4430078"/>
            <a:ext cx="2590800" cy="170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0" name="Rectangle 12"/>
          <p:cNvSpPr/>
          <p:nvPr/>
        </p:nvSpPr>
        <p:spPr>
          <a:xfrm>
            <a:off x="6354763" y="793750"/>
            <a:ext cx="2520950" cy="2876550"/>
          </a:xfrm>
          <a:prstGeom prst="rect">
            <a:avLst/>
          </a:prstGeom>
          <a:noFill/>
          <a:ln w="9525">
            <a:noFill/>
          </a:ln>
        </p:spPr>
        <p:txBody>
          <a:bodyPr wrap="square" lIns="0" rIns="0" anchor="ctr">
            <a:spAutoFit/>
          </a:bodyPr>
          <a:lstStyle/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РАСХОДЫ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это выплачиваемые из бюджета денежные средства (социальные выплаты населению, содержание муниципальных учреждений (образование, культура, физическая культура и спорт и другие), капитальное строительство и другие)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81" name="Line 13"/>
          <p:cNvSpPr/>
          <p:nvPr/>
        </p:nvSpPr>
        <p:spPr>
          <a:xfrm flipH="1">
            <a:off x="2700338" y="4941888"/>
            <a:ext cx="503237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2" name="Line 14"/>
          <p:cNvSpPr/>
          <p:nvPr/>
        </p:nvSpPr>
        <p:spPr>
          <a:xfrm>
            <a:off x="5795963" y="4941888"/>
            <a:ext cx="504825" cy="0"/>
          </a:xfrm>
          <a:prstGeom prst="line">
            <a:avLst/>
          </a:prstGeom>
          <a:ln w="9525" cap="flat" cmpd="sng">
            <a:solidFill>
              <a:srgbClr val="FF33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185" name="Rectangle 17"/>
          <p:cNvSpPr/>
          <p:nvPr/>
        </p:nvSpPr>
        <p:spPr>
          <a:xfrm>
            <a:off x="323850" y="4527550"/>
            <a:ext cx="2305050" cy="15081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превышение доходов над расходами образует положительный остаток бюджета</a:t>
            </a:r>
            <a:r>
              <a:rPr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endParaRPr sz="16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ПРОФИЦИТ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86" name="Rectangle 18"/>
          <p:cNvSpPr/>
          <p:nvPr/>
        </p:nvSpPr>
        <p:spPr>
          <a:xfrm>
            <a:off x="6227763" y="4365625"/>
            <a:ext cx="2376487" cy="12509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если расходная часть бюджета превышает доходную, то бюджет формируется с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algn="ctr"/>
            <a:r>
              <a:rPr sz="1600" b="1" dirty="0">
                <a:solidFill>
                  <a:srgbClr val="FF3300"/>
                </a:solidFill>
                <a:latin typeface="Arial" panose="020B0604020202020204" pitchFamily="34" charset="0"/>
              </a:rPr>
              <a:t>ДЕФИЦИТОМ</a:t>
            </a:r>
            <a:endParaRPr sz="1600" b="1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7187" name="Rectangle 19"/>
          <p:cNvSpPr/>
          <p:nvPr/>
        </p:nvSpPr>
        <p:spPr>
          <a:xfrm>
            <a:off x="179388" y="6035675"/>
            <a:ext cx="8569325" cy="5492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sz="1500" b="1" dirty="0">
                <a:solidFill>
                  <a:schemeClr val="accent2"/>
                </a:solidFill>
                <a:latin typeface="Arial" panose="020B0604020202020204" pitchFamily="34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  <a:endParaRPr sz="15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89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558" y="1034733"/>
            <a:ext cx="3573462" cy="239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0" name="Line 22"/>
          <p:cNvSpPr/>
          <p:nvPr/>
        </p:nvSpPr>
        <p:spPr>
          <a:xfrm flipV="1">
            <a:off x="323850" y="574675"/>
            <a:ext cx="8496300" cy="163195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2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00"/>
                            </p:stCondLst>
                            <p:childTnLst>
                              <p:par>
                                <p:cTn id="1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1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700"/>
                            </p:stCondLst>
                            <p:childTnLst>
                              <p:par>
                                <p:cTn id="3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8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9000"/>
                            </p:stCondLst>
                            <p:childTnLst>
                              <p:par>
                                <p:cTn id="5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7899"/>
                            </p:stCondLst>
                            <p:childTnLst>
                              <p:par>
                                <p:cTn id="5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8899"/>
                            </p:stCondLst>
                            <p:childTnLst>
                              <p:par>
                                <p:cTn id="6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899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6" grpId="0"/>
      <p:bldP spid="7178" grpId="0"/>
      <p:bldP spid="7180" grpId="0"/>
      <p:bldP spid="7185" grpId="0"/>
      <p:bldP spid="7186" grpId="0"/>
      <p:bldP spid="71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8229600" cy="941070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/>
              <a:t>МУНИЦИПАЛЬНЫЕ ПРОГРАММЫ МОКРОБАТАЙСКОГОСЕЛЬСКОГОПОСЕЛЕНИЯ НА 2020ГОД</a:t>
            </a:r>
            <a:endParaRPr lang="ru-RU" altLang="en-US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</p:nvPr>
        </p:nvGraphicFramePr>
        <p:xfrm>
          <a:off x="141605" y="1366520"/>
          <a:ext cx="8860790" cy="5297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215"/>
            <a:ext cx="8229600" cy="58864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>
                <a:sym typeface="+mn-ea"/>
              </a:rPr>
              <a:t>МУНИЦИПАЛЬНЫЕ ПРОГРАММЫ МОКРОБАТАЙСКОГОСЕЛЬСКОГОПОСЕЛЕНИЯ НА 2021ГОД</a:t>
            </a:r>
            <a:endParaRPr lang="ru-RU" altLang="en-US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 flipH="1">
            <a:off x="583565" y="1687195"/>
            <a:ext cx="76200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</p:nvPr>
        </p:nvGraphicFramePr>
        <p:xfrm>
          <a:off x="51435" y="1687195"/>
          <a:ext cx="9041130" cy="5236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9710"/>
            <a:ext cx="8229600" cy="1025525"/>
          </a:xfrm>
        </p:spPr>
        <p:txBody>
          <a:bodyPr>
            <a:normAutofit/>
          </a:bodyPr>
          <a:lstStyle/>
          <a:p>
            <a:pPr algn="ctr"/>
            <a:r>
              <a:rPr lang="ru-RU" altLang="en-US" sz="2000">
                <a:sym typeface="+mn-ea"/>
              </a:rPr>
              <a:t>МУНИЦИПАЛЬНЫЕ ПРОГРАММЫ МОКРОБАТАЙСКОГОСЕЛЬСКОГОПОСЕЛЕНИЯ НА 2021ГОД</a:t>
            </a:r>
            <a:br>
              <a:rPr lang="ru-RU" altLang="en-US" sz="2000"/>
            </a:br>
            <a:endParaRPr lang="ru-RU" altLang="en-US" sz="200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6680" y="1920085"/>
            <a:ext cx="4038600" cy="4434840"/>
          </a:xfrm>
        </p:spPr>
        <p:txBody>
          <a:bodyPr/>
          <a:lstStyle/>
          <a:p>
            <a:endParaRPr lang="ru-RU" altLang="en-US"/>
          </a:p>
        </p:txBody>
      </p:sp>
      <p:graphicFrame>
        <p:nvGraphicFramePr>
          <p:cNvPr id="5" name="Диаграмма 1"/>
          <p:cNvGraphicFramePr>
            <a:graphicFrameLocks noGrp="1"/>
          </p:cNvGraphicFramePr>
          <p:nvPr>
            <p:ph sz="half" idx="2"/>
          </p:nvPr>
        </p:nvGraphicFramePr>
        <p:xfrm>
          <a:off x="27305" y="1089025"/>
          <a:ext cx="9089390" cy="5266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МОКРОБАТАЙСКОЕ СЕЛЬСКОЕ ПОСЕЛЕНИЕ</a:t>
            </a:r>
            <a:endParaRPr lang="ru-RU" sz="20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786130"/>
            <a:ext cx="8715375" cy="59289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 НА 2020 ГОД</a:t>
            </a:r>
            <a:endParaRPr lang="ru-RU" sz="2000" b="1" dirty="0"/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-27940" y="1437640"/>
          <a:ext cx="8824595" cy="511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755"/>
                <a:gridCol w="2763520"/>
                <a:gridCol w="1944370"/>
                <a:gridCol w="1758950"/>
              </a:tblGrid>
              <a:tr h="251841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 и ОБРАЗОВАНИЕ</a:t>
                      </a:r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5489,2ТЫС. РУБЛЕЙ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203,5 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5,0 ТЫС. РУБЛЕЙ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</a:tr>
              <a:tr h="259461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1864,4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3,0 ТЫС.</a:t>
                      </a:r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  <a:endParaRPr lang="ru-RU" b="1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2675,9 ТЫС.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6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66,8 ТЫС. РУБЛЕЙ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7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  <a:endParaRPr lang="ru-RU" sz="2000" b="1" dirty="0"/>
          </a:p>
          <a:p>
            <a:pPr algn="ctr">
              <a:buNone/>
            </a:pPr>
            <a:r>
              <a:rPr lang="ru-RU" sz="2000" b="1" dirty="0"/>
              <a:t> НА 2021 ГОД</a:t>
            </a:r>
            <a:endParaRPr lang="ru-RU" sz="2000" b="1" dirty="0"/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2134870"/>
          <a:ext cx="9144000" cy="462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060"/>
                <a:gridCol w="1995170"/>
                <a:gridCol w="2248535"/>
                <a:gridCol w="1499235"/>
              </a:tblGrid>
              <a:tr h="226822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  <a:endParaRPr lang="ru-RU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 5499,8ТЫС. РУБЛЕЙ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207,3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7,0ТЫС. РУБЛЕЙ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36156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331,8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>
                        <a:sym typeface="+mn-ea"/>
                      </a:endParaRPr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2,0 ТЫС.</a:t>
                      </a:r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  <a:endParaRPr lang="ru-RU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1266,2 ТЫС.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66,8 ТЫС.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9433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>
                <a:sym typeface="+mn-ea"/>
              </a:rPr>
              <a:t>МОКРОБАТАЙСКОЕ СЕЛЬСКОЕ ПОСЕЛЕНИЕ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3995" y="578485"/>
            <a:ext cx="8715375" cy="6136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/>
              <a:t>СТРУКТУРА РАСХОДОВ БЮДЖЕТА МОКРОБАТАЙСКОГО СЕЛЬСКОГО ПОСЕЛЕНИЯ</a:t>
            </a:r>
            <a:endParaRPr lang="ru-RU" sz="2000" b="1" dirty="0"/>
          </a:p>
          <a:p>
            <a:pPr algn="ctr">
              <a:buNone/>
            </a:pPr>
            <a:r>
              <a:rPr lang="ru-RU" sz="2000" b="1" dirty="0"/>
              <a:t> НА 2022 ГОД</a:t>
            </a:r>
            <a:endParaRPr lang="ru-RU" sz="2000" b="1" dirty="0"/>
          </a:p>
          <a:p>
            <a:pPr algn="ctr">
              <a:buNone/>
            </a:pPr>
            <a:endParaRPr lang="ru-RU" sz="2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62455"/>
          <a:ext cx="9144000" cy="4995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455"/>
                <a:gridCol w="2009775"/>
                <a:gridCol w="2248535"/>
                <a:gridCol w="1499235"/>
              </a:tblGrid>
              <a:tr h="2560955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ОБЩЕГОСУДАРСТВЕННЫЕ</a:t>
                      </a:r>
                      <a:r>
                        <a:rPr lang="ru-RU" sz="1800" baseline="0" dirty="0">
                          <a:solidFill>
                            <a:schemeClr val="tx1"/>
                          </a:solidFill>
                        </a:rPr>
                        <a:t> ВОПРОСЫ</a:t>
                      </a:r>
                      <a:endParaRPr lang="ru-RU" sz="1800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aseline="0" dirty="0">
                          <a:solidFill>
                            <a:schemeClr val="tx1"/>
                          </a:solidFill>
                        </a:rPr>
                        <a:t>5347,3 ТЫС. РУБЛЕЙ</a:t>
                      </a:r>
                      <a:endParaRPr lang="ru-RU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220,0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5,0 ТЫС. РУБЛЕЙ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 hMerge="1">
                  <a:tcPr/>
                </a:tc>
              </a:tr>
              <a:tr h="243459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ЖИЛИЩНО- КОММУНАЛЬНОЕ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ХОЗЯЙСТВО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733,4 ТЫС. 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ym typeface="+mn-ea"/>
                        </a:rPr>
                        <a:t>ФИЗКУЛЬТУРА И СПОРТ</a:t>
                      </a:r>
                      <a:endParaRPr lang="ru-RU" b="1" dirty="0"/>
                    </a:p>
                    <a:p>
                      <a:pPr algn="ctr"/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2,0 ТЫС.</a:t>
                      </a:r>
                      <a:endParaRPr lang="ru-RU" b="1" dirty="0"/>
                    </a:p>
                    <a:p>
                      <a:pPr algn="ctr"/>
                      <a:r>
                        <a:rPr lang="ru-RU" b="1" dirty="0"/>
                        <a:t>РУБЛЕЙ</a:t>
                      </a:r>
                      <a:endParaRPr lang="ru-RU" b="1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КУЛЬТУРА,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 КИНЕМАТОГРАФИЯ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1269,0 ТЫС.</a:t>
                      </a:r>
                      <a:endParaRPr lang="ru-RU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b="1" baseline="0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СОЦИАЛЬНАЯ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ПОЛИТИКА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66,8  ТЫС.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РУБЛЕЙ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851535"/>
          </a:xfrm>
        </p:spPr>
        <p:txBody>
          <a:bodyPr>
            <a:normAutofit/>
          </a:bodyPr>
          <a:lstStyle/>
          <a:p>
            <a:pPr algn="ctr"/>
            <a:r>
              <a:rPr lang="ru-RU" altLang="en-US" sz="2400"/>
              <a:t>Структура муниципального долга Мокробатайского сельского поселения на 2020-2024 годы</a:t>
            </a:r>
            <a:endParaRPr lang="ru-RU" altLang="en-US" sz="2400"/>
          </a:p>
        </p:txBody>
      </p:sp>
      <p:graphicFrame>
        <p:nvGraphicFramePr>
          <p:cNvPr id="11" name="Замещающее содержимое 10"/>
          <p:cNvGraphicFramePr>
            <a:graphicFrameLocks noGrp="1"/>
          </p:cNvGraphicFramePr>
          <p:nvPr>
            <p:ph sz="half" idx="1"/>
          </p:nvPr>
        </p:nvGraphicFramePr>
        <p:xfrm>
          <a:off x="379730" y="1920240"/>
          <a:ext cx="8589645" cy="45808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1290"/>
                <a:gridCol w="1431925"/>
                <a:gridCol w="1426845"/>
                <a:gridCol w="1436370"/>
                <a:gridCol w="1431925"/>
                <a:gridCol w="1431290"/>
              </a:tblGrid>
              <a:tr h="117792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Наименование вида долгового обязательства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20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21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22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01.01.202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3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Сумма долга на 01.01.20</a:t>
                      </a:r>
                      <a:r>
                        <a:rPr lang="ru-RU"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24</a:t>
                      </a:r>
                      <a:endParaRPr lang="ru-RU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6819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Муниципальный долг, всего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3105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в том числе: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4959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Бюджетные кредиты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83693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Кредиты кредитных организаций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65087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Муниципальные гарантии 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  <a:tr h="37211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sz="1400" b="1" i="1">
                          <a:solidFill>
                            <a:srgbClr val="4F0FBD"/>
                          </a:solidFill>
                          <a:highlight>
                            <a:srgbClr val="99CCFF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Ценные бумаги</a:t>
                      </a:r>
                      <a:endParaRPr lang="ru-RU" altLang="en-US" sz="1400" b="1" i="1">
                        <a:solidFill>
                          <a:srgbClr val="4F0FBD"/>
                        </a:solidFill>
                        <a:highlight>
                          <a:srgbClr val="99CCFF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>
                      <a:noFill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buNone/>
                      </a:pPr>
                      <a:r>
                        <a:rPr sz="1400" b="1" i="1">
                          <a:solidFill>
                            <a:srgbClr val="DF3621"/>
                          </a:solidFill>
                          <a:highlight>
                            <a:srgbClr val="F1FCAE"/>
                          </a:highlight>
                          <a:latin typeface="Arial Black" panose="020B0A04020102020204" charset="0"/>
                          <a:cs typeface="Arial Black" panose="020B0A04020102020204" charset="0"/>
                        </a:rPr>
                        <a:t>0,0</a:t>
                      </a:r>
                      <a:endParaRPr lang="ru-RU" altLang="en-US" sz="1400" b="1" i="1">
                        <a:solidFill>
                          <a:srgbClr val="DF3621"/>
                        </a:solidFill>
                        <a:highlight>
                          <a:srgbClr val="F1FCAE"/>
                        </a:highlight>
                        <a:latin typeface="Arial Black" panose="020B0A04020102020204" charset="0"/>
                        <a:ea typeface="Arial Black" panose="020B0A04020102020204" charset="0"/>
                        <a:cs typeface="Arial Black" panose="020B0A04020102020204" charset="0"/>
                      </a:endParaRPr>
                    </a:p>
                  </a:txBody>
                  <a:tcPr marL="0" marR="0" marT="0" marB="1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FCA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sz="3200" b="1" dirty="0">
                <a:solidFill>
                  <a:schemeClr val="accent2"/>
                </a:solidFill>
                <a:latin typeface="Bookman Old Style" panose="02050604050505020204" pitchFamily="18" charset="0"/>
              </a:rPr>
              <a:t>Какие бывают бюджеты?</a:t>
            </a:r>
            <a:endParaRPr sz="32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170" name="Номер слайда 5"/>
          <p:cNvSpPr txBox="1"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+mn-cs"/>
              </a:defRPr>
            </a:lvl5pPr>
          </a:lstStyle>
          <a:p>
            <a:pPr lvl="0" algn="r" eaLnBrk="1" hangingPunct="1"/>
            <a:fld id="{9A0DB2DC-4C9A-4742-B13C-FB6460FD3503}" type="slidenum">
              <a:rPr lang="ru-RU" sz="1200" dirty="0">
                <a:solidFill>
                  <a:srgbClr val="898989"/>
                </a:solidFill>
              </a:rPr>
            </a:fld>
            <a:endParaRPr lang="ru-RU" sz="1200" dirty="0">
              <a:solidFill>
                <a:srgbClr val="898989"/>
              </a:solidFill>
            </a:endParaRPr>
          </a:p>
        </p:txBody>
      </p:sp>
      <p:sp>
        <p:nvSpPr>
          <p:cNvPr id="37893" name="Rectangle 5"/>
          <p:cNvSpPr/>
          <p:nvPr/>
        </p:nvSpPr>
        <p:spPr>
          <a:xfrm>
            <a:off x="611188" y="908050"/>
            <a:ext cx="1511300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семьи</a:t>
            </a:r>
            <a:endParaRPr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4" name="Line 6"/>
          <p:cNvSpPr/>
          <p:nvPr/>
        </p:nvSpPr>
        <p:spPr>
          <a:xfrm flipH="1">
            <a:off x="2500313" y="868363"/>
            <a:ext cx="709612" cy="3175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5" name="Line 7"/>
          <p:cNvSpPr/>
          <p:nvPr/>
        </p:nvSpPr>
        <p:spPr>
          <a:xfrm flipH="1">
            <a:off x="4572000" y="765175"/>
            <a:ext cx="0" cy="936625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6" name="Line 8"/>
          <p:cNvSpPr/>
          <p:nvPr/>
        </p:nvSpPr>
        <p:spPr>
          <a:xfrm>
            <a:off x="5867400" y="836613"/>
            <a:ext cx="722313" cy="368300"/>
          </a:xfrm>
          <a:prstGeom prst="line">
            <a:avLst/>
          </a:prstGeom>
          <a:ln w="50800" cap="flat" cmpd="tri">
            <a:solidFill>
              <a:schemeClr val="accent2"/>
            </a:solidFill>
            <a:prstDash val="solid"/>
            <a:headEnd type="none" w="med" len="med"/>
            <a:tailEnd type="stealth" w="lg" len="lg"/>
          </a:ln>
        </p:spPr>
      </p:sp>
      <p:sp>
        <p:nvSpPr>
          <p:cNvPr id="37897" name="Rectangle 9"/>
          <p:cNvSpPr/>
          <p:nvPr/>
        </p:nvSpPr>
        <p:spPr>
          <a:xfrm>
            <a:off x="3086418" y="1812925"/>
            <a:ext cx="2951162" cy="64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Бюджеты публично-правовых образований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898" name="Rectangle 10"/>
          <p:cNvSpPr/>
          <p:nvPr/>
        </p:nvSpPr>
        <p:spPr>
          <a:xfrm>
            <a:off x="6516688" y="836613"/>
            <a:ext cx="2447925" cy="4302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b="1" dirty="0">
                <a:solidFill>
                  <a:schemeClr val="accent2"/>
                </a:solidFill>
                <a:latin typeface="Arial" panose="020B0604020202020204" pitchFamily="34" charset="0"/>
              </a:rPr>
              <a:t>Бюджет организаций</a:t>
            </a:r>
            <a:endParaRPr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7899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3063" y="1265238"/>
            <a:ext cx="2024062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860800"/>
            <a:ext cx="2370137" cy="136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12" y="3601290"/>
            <a:ext cx="255746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3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288" y="3860800"/>
            <a:ext cx="2165350" cy="1382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4" name="Line 16"/>
          <p:cNvSpPr/>
          <p:nvPr/>
        </p:nvSpPr>
        <p:spPr>
          <a:xfrm>
            <a:off x="5553075" y="2781300"/>
            <a:ext cx="720725" cy="719138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5" name="Line 17"/>
          <p:cNvSpPr/>
          <p:nvPr/>
        </p:nvSpPr>
        <p:spPr>
          <a:xfrm>
            <a:off x="4562475" y="2781300"/>
            <a:ext cx="0" cy="863600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6" name="Line 18"/>
          <p:cNvSpPr/>
          <p:nvPr/>
        </p:nvSpPr>
        <p:spPr>
          <a:xfrm flipH="1">
            <a:off x="2843213" y="2781300"/>
            <a:ext cx="720725" cy="792163"/>
          </a:xfrm>
          <a:prstGeom prst="line">
            <a:avLst/>
          </a:prstGeom>
          <a:ln w="38100" cap="flat" cmpd="dbl">
            <a:solidFill>
              <a:schemeClr val="accent2"/>
            </a:solidFill>
            <a:prstDash val="solid"/>
            <a:headEnd type="none" w="med" len="med"/>
            <a:tailEnd type="stealth" w="med" len="lg"/>
          </a:ln>
        </p:spPr>
      </p:sp>
      <p:sp>
        <p:nvSpPr>
          <p:cNvPr id="37907" name="Rectangle 19"/>
          <p:cNvSpPr/>
          <p:nvPr/>
        </p:nvSpPr>
        <p:spPr>
          <a:xfrm>
            <a:off x="179388" y="5157788"/>
            <a:ext cx="2663825" cy="12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</a:t>
            </a: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Федерации</a:t>
            </a:r>
            <a:endParaRPr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(федеральный бюджет, бюджеты государственных внебюджетных фондов РФ)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08" name="Rectangle 20"/>
          <p:cNvSpPr/>
          <p:nvPr/>
        </p:nvSpPr>
        <p:spPr>
          <a:xfrm>
            <a:off x="3444355" y="5095875"/>
            <a:ext cx="2276475" cy="1785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субъектов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Российской Федерации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(региональные бюджеты, бюджеты территориальных фондов ОМС)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09" name="Rectangle 21"/>
          <p:cNvSpPr/>
          <p:nvPr/>
        </p:nvSpPr>
        <p:spPr>
          <a:xfrm>
            <a:off x="6300788" y="5305425"/>
            <a:ext cx="2519362" cy="854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/>
            <a:r>
              <a:rPr b="1" dirty="0">
                <a:solidFill>
                  <a:schemeClr val="tx1"/>
                </a:solidFill>
                <a:latin typeface="Arial" panose="020B0604020202020204" pitchFamily="34" charset="0"/>
              </a:rPr>
              <a:t>муниципальных образований</a:t>
            </a:r>
            <a:endParaRPr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sz="1400" b="1" dirty="0">
                <a:solidFill>
                  <a:schemeClr val="tx1"/>
                </a:solidFill>
                <a:latin typeface="Arial" panose="020B0604020202020204" pitchFamily="34" charset="0"/>
              </a:rPr>
              <a:t>(местные бюджеты)</a:t>
            </a:r>
            <a:endParaRPr sz="14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910" name="Line 22"/>
          <p:cNvSpPr/>
          <p:nvPr/>
        </p:nvSpPr>
        <p:spPr>
          <a:xfrm>
            <a:off x="323850" y="692150"/>
            <a:ext cx="8496300" cy="0"/>
          </a:xfrm>
          <a:prstGeom prst="line">
            <a:avLst/>
          </a:prstGeom>
          <a:ln w="47625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7911" name="Line 23"/>
          <p:cNvSpPr/>
          <p:nvPr/>
        </p:nvSpPr>
        <p:spPr>
          <a:xfrm>
            <a:off x="3203575" y="2565400"/>
            <a:ext cx="2592388" cy="0"/>
          </a:xfrm>
          <a:prstGeom prst="line">
            <a:avLst/>
          </a:prstGeom>
          <a:ln w="44450" cap="flat" cmpd="dbl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1268413"/>
            <a:ext cx="2035175" cy="2230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2290"/>
            <a:ext cx="8229600" cy="780415"/>
          </a:xfrm>
        </p:spPr>
        <p:txBody>
          <a:bodyPr>
            <a:noAutofit/>
          </a:bodyPr>
          <a:lstStyle/>
          <a:p>
            <a:pPr algn="ctr"/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Проект бюджета для граждан на 2020 год</a:t>
            </a:r>
            <a:br>
              <a:rPr lang="ru-RU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altLang="en-US" sz="2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  <a:t>и на плановый период 2021-2022годов </a:t>
            </a:r>
            <a:br>
              <a:rPr lang="ru-RU" sz="20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br>
              <a:rPr lang="ru-RU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br>
              <a:rPr lang="ru-RU" sz="4000" b="1" dirty="0"/>
            </a:br>
            <a:endParaRPr lang="ru-RU" sz="4000" dirty="0"/>
          </a:p>
        </p:txBody>
      </p:sp>
      <p:sp>
        <p:nvSpPr>
          <p:cNvPr id="6" name="Лента лицом вверх 5"/>
          <p:cNvSpPr/>
          <p:nvPr/>
        </p:nvSpPr>
        <p:spPr>
          <a:xfrm>
            <a:off x="683568" y="2564904"/>
            <a:ext cx="7704856" cy="1152128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Муниципальные программы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Мокробатайского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сельского поселения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683568" y="3861048"/>
            <a:ext cx="7632848" cy="1152128"/>
          </a:xfrm>
          <a:prstGeom prst="ribbon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Прогноз социально-экономического развития </a:t>
            </a:r>
            <a:r>
              <a:rPr lang="ru-RU" b="1" dirty="0" err="1"/>
              <a:t>Мокробатайского</a:t>
            </a:r>
            <a:r>
              <a:rPr lang="ru-RU" b="1" dirty="0"/>
              <a:t> сельского поселения</a:t>
            </a:r>
            <a:endParaRPr lang="ru-RU" b="1" dirty="0"/>
          </a:p>
        </p:txBody>
      </p:sp>
      <p:sp>
        <p:nvSpPr>
          <p:cNvPr id="8" name="Лента лицом вверх 7"/>
          <p:cNvSpPr/>
          <p:nvPr/>
        </p:nvSpPr>
        <p:spPr>
          <a:xfrm>
            <a:off x="539552" y="5085184"/>
            <a:ext cx="8136904" cy="126072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направления бюджетной и налоговой политики на 2020-2022</a:t>
            </a:r>
            <a:endParaRPr lang="ru-RU" dirty="0"/>
          </a:p>
          <a:p>
            <a:pPr algn="ctr"/>
            <a:r>
              <a:rPr lang="ru-RU" dirty="0"/>
              <a:t> годы</a:t>
            </a:r>
            <a:endParaRPr lang="ru-RU" dirty="0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1080135" y="884555"/>
            <a:ext cx="7056755" cy="1262380"/>
          </a:xfrm>
          <a:prstGeom prst="down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Основа формирования бюджета Мокробатайского сельского поселения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Кагальницкого района на 2020 год</a:t>
            </a:r>
            <a:r>
              <a:rPr lang="ru-RU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и на плановый период 2021-2022годов</a:t>
            </a:r>
            <a:endParaRPr lang="ru-RU" altLang="en-US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4345"/>
            <a:ext cx="8229600" cy="130873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700" dirty="0"/>
              <a:t>Бюджет на 2020 год и на плановый период 2021 2022годов содержит</a:t>
            </a:r>
            <a:br>
              <a:rPr lang="ru-RU" altLang="en-US" sz="2700" dirty="0"/>
            </a:br>
            <a:r>
              <a:rPr lang="ru-RU" altLang="en-US" sz="2700" dirty="0"/>
              <a:t>Приоритетные пути реализации основных задач</a:t>
            </a:r>
            <a:r>
              <a:rPr lang="ru-RU" altLang="en-US" sz="2800" dirty="0"/>
              <a:t>:</a:t>
            </a:r>
            <a:endParaRPr lang="ru-RU" altLang="en-US" sz="2800" dirty="0"/>
          </a:p>
        </p:txBody>
      </p:sp>
      <p:pic>
        <p:nvPicPr>
          <p:cNvPr id="3" name="Схема 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11972" y="2160588"/>
            <a:ext cx="6343669" cy="38814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85" y="19019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Основные показатели прогноза социально-экономического развития </a:t>
            </a:r>
            <a:r>
              <a:rPr lang="ru-RU" altLang="en-US" sz="2000" b="1" dirty="0" err="1">
                <a:latin typeface="Times New Roman" panose="02020603050405020304" charset="0"/>
                <a:cs typeface="Times New Roman" panose="02020603050405020304" charset="0"/>
              </a:rPr>
              <a:t>Мокробатайского</a:t>
            </a:r>
            <a: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  <a:t> сельского поселения на 2020 год и на </a:t>
            </a:r>
            <a:r>
              <a:rPr lang="ru-RU" altLang="en-US" sz="2000" b="1">
                <a:latin typeface="Times New Roman" panose="02020603050405020304" charset="0"/>
                <a:cs typeface="Times New Roman" panose="02020603050405020304" charset="0"/>
              </a:rPr>
              <a:t>плановый период 2021-2022годов</a:t>
            </a:r>
            <a:br>
              <a:rPr lang="ru-RU" altLang="en-US" sz="2000" b="1" dirty="0">
                <a:latin typeface="Times New Roman" panose="02020603050405020304" charset="0"/>
                <a:cs typeface="Times New Roman" panose="02020603050405020304" charset="0"/>
              </a:rPr>
            </a:br>
            <a:endParaRPr lang="ru-RU" sz="20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13" y="1863428"/>
            <a:ext cx="3210011" cy="22169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1886825"/>
            <a:ext cx="3024336" cy="20195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5" y="4083184"/>
            <a:ext cx="3210011" cy="23041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35" y="4069003"/>
            <a:ext cx="3210011" cy="228276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030826" y="3244334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en-US" b="1" dirty="0">
                <a:latin typeface="Times New Roman" panose="02020603050405020304" charset="0"/>
                <a:cs typeface="Times New Roman" panose="02020603050405020304" charset="0"/>
              </a:rPr>
              <a:t>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88444" y="1217097"/>
            <a:ext cx="82686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1. Развитие отраслей социальной сферы, повышение качества доступности</a:t>
            </a:r>
            <a:endParaRPr lang="ru-RU" dirty="0"/>
          </a:p>
          <a:p>
            <a:r>
              <a:rPr lang="ru-RU" dirty="0"/>
              <a:t>и разнообразия муниципальных услуг, организация культурного досуга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2. Повышение уровня </a:t>
            </a:r>
            <a:r>
              <a:rPr lang="ru-RU" sz="2400" dirty="0" err="1"/>
              <a:t>физкультурно</a:t>
            </a:r>
            <a:r>
              <a:rPr lang="ru-RU" sz="2400" dirty="0"/>
              <a:t> - оздоровительной и профилактической работы с населением, пропаганда и поддержание здорового  образа жизни.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4" y="2053102"/>
            <a:ext cx="2232248" cy="2160240"/>
          </a:xfrm>
        </p:spPr>
      </p:pic>
      <p:sp>
        <p:nvSpPr>
          <p:cNvPr id="6" name="AutoShape 2"/>
          <p:cNvSpPr>
            <a:spLocks noChangeAspect="1" noChangeArrowheads="1"/>
          </p:cNvSpPr>
          <p:nvPr/>
        </p:nvSpPr>
        <p:spPr bwMode="auto">
          <a:xfrm>
            <a:off x="2641600" y="2132856"/>
            <a:ext cx="250646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2053102"/>
            <a:ext cx="2506464" cy="2160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40" y="2053102"/>
            <a:ext cx="2783743" cy="21602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509120"/>
            <a:ext cx="2232248" cy="216024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63" y="4484193"/>
            <a:ext cx="2571750" cy="22100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316" y="4484193"/>
            <a:ext cx="2836868" cy="2185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/>
              <a:t>3. Создание условий для комфортного проживания населения путем реализации мероприятий по благоустройству территории поселения.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46" y="2026544"/>
            <a:ext cx="3159794" cy="22665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26544"/>
            <a:ext cx="3241619" cy="22665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4389240"/>
            <a:ext cx="3199442" cy="22665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4389240"/>
            <a:ext cx="3241619" cy="2266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4280"/>
            <a:ext cx="6347714" cy="185612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3200" dirty="0">
                <a:sym typeface="+mn-ea"/>
              </a:rPr>
              <a:t>ОСНОВНЫЕ НАПРАВЛЕНИЯ НАЛОГОВОЙ ПОЛИТИКИ МОКРОБАТАЙСКОГО СЕЛЬСКОГО ПОСЕЛЕНИЯ</a:t>
            </a:r>
            <a:endParaRPr lang="ru-RU" altLang="en-US" sz="3200" dirty="0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200275" y="1847215"/>
            <a:ext cx="1938655" cy="4434840"/>
          </a:xfrm>
        </p:spPr>
        <p:txBody>
          <a:bodyPr/>
          <a:lstStyle/>
          <a:p>
            <a:pPr marL="0" indent="0">
              <a:buNone/>
            </a:pPr>
            <a:endParaRPr lang="ru-RU" altLang="en-US"/>
          </a:p>
        </p:txBody>
      </p:sp>
      <p:pic>
        <p:nvPicPr>
          <p:cNvPr id="4" name="Замещающее содержимое -2147482603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246697" y="1930400"/>
            <a:ext cx="8650605" cy="4853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ороздки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6461</Words>
  <Application>WPS Presentation</Application>
  <PresentationFormat>Экран (4:3)</PresentationFormat>
  <Paragraphs>466</Paragraphs>
  <Slides>26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SimSun</vt:lpstr>
      <vt:lpstr>Wingdings</vt:lpstr>
      <vt:lpstr>Wingdings 3</vt:lpstr>
      <vt:lpstr>Arial</vt:lpstr>
      <vt:lpstr>Garamond</vt:lpstr>
      <vt:lpstr>PMingLiU-ExtB</vt:lpstr>
      <vt:lpstr>Bookman Old Style</vt:lpstr>
      <vt:lpstr>Segoe Print</vt:lpstr>
      <vt:lpstr>Times New Roman</vt:lpstr>
      <vt:lpstr>Microsoft YaHei</vt:lpstr>
      <vt:lpstr/>
      <vt:lpstr>Arial Unicode MS</vt:lpstr>
      <vt:lpstr>Trebuchet MS</vt:lpstr>
      <vt:lpstr>Symbol</vt:lpstr>
      <vt:lpstr>Calibri</vt:lpstr>
      <vt:lpstr>Calibri</vt:lpstr>
      <vt:lpstr>Arial Black</vt:lpstr>
      <vt:lpstr>Аспект</vt:lpstr>
      <vt:lpstr>Excel.Chart.8</vt:lpstr>
      <vt:lpstr>Excel.Chart.8</vt:lpstr>
      <vt:lpstr>PowerPoint 演示文稿</vt:lpstr>
      <vt:lpstr>Что такое бюджет?</vt:lpstr>
      <vt:lpstr>Какие бывают бюджеты?</vt:lpstr>
      <vt:lpstr>      Проект бюджета для граждан на 2020 год и на плановый период 2021-2022годов       Бюджет для граждан на 2019 год и на плановый период 2020-2021годов  </vt:lpstr>
      <vt:lpstr>Бюджет на 2020 год и на плановый период 2021 2022годов содержит Приоритетные пути реализации основных задач:</vt:lpstr>
      <vt:lpstr>Основные показатели прогноза социально-экономического развития Мокробатайского сельского поселения на 2020 год и на плановый период 2021-2022годов </vt:lpstr>
      <vt:lpstr>2. Повышение уровня физкультурно - оздоровительной и профилактической работы с населением, пропаганда и поддержание здорового  образа жизни.</vt:lpstr>
      <vt:lpstr>3. Создание условий для комфортного проживания населения путем реализации мероприятий по благоустройству территории поселения.</vt:lpstr>
      <vt:lpstr>ОСНОВНЫЕ НАПРАВЛЕНИЯ НАЛОГОВОЙ ПОЛИТИКИ МОКРОБАТАЙСКОГО СЕЛЬСКОГО ПОСЕЛЕНИЯ</vt:lpstr>
      <vt:lpstr>Основные параметры  бюджета Мокробатайского сельского поселения Кагальницкого района на 2020 год и на плановый период 2021 и 2022годов (тыс. рублей) </vt:lpstr>
      <vt:lpstr>ДОХОДЫ БЮДЖЕТА  </vt:lpstr>
      <vt:lpstr>КРУПНЕЙШИЕ НАЛОГОПЛАТИЛЬЩИКИ  МОКРОБАТАЙСКОГО СЕЛЬСКОГО ПОСЕЛЕНИЯ</vt:lpstr>
      <vt:lpstr>ДИНАМИКА ПОСТУПЛЕНИЙ НАЛОГА НА ДОХОДЫ ФИЗИЧЕСКИХ ЛИЦ В БЮДЖЕТ  МОКРОБААЙСКОГО СЕЛЬСКОГО ПОСЕЛЕНИЯ КАГАЛЬНИЦКОГО РАЙОНА</vt:lpstr>
      <vt:lpstr>ДИНАМИКА ПОСТУПЛЕНИЙ ЕСХН  В БЮДЖЕТ  МОКРОБАТАЙСКОГО СЕЛЬСКОГО ПОСЕЛЕНИЯ КАГАЛЬНИЦКОГО РАЙОНА</vt:lpstr>
      <vt:lpstr>ДИНАМИКА ПОСТУПЛЕНИЙ НАЛОГА НА ИМУЩЕСТВО В БЮДЖЕТ  МОКРОБАТАЙСКОГО СЕЛЬСКОГО ПОСЕЛЕНИЯ КАГАЛЬНИЦКОГО РАЙОНА </vt:lpstr>
      <vt:lpstr>ДИНАМИКА ПОСТУПЛЕНИЙ ЗЕМЕЛЬНОГО НАЛОГА В БЮДЖЕТ  МОКРОБАТАЙСКОГО СЕЛЬСКОГО ПОСЕЛЕНИЯ КАГАЛЬНИЦКОГО РАЙОНА</vt:lpstr>
      <vt:lpstr>Безвозмездные поступления</vt:lpstr>
      <vt:lpstr>Расходы бюджета Мокробатайского сельского поселения Кагальницкого района в 2020 году 10308,8тыс.рублей</vt:lpstr>
      <vt:lpstr>Доля муниципальных программ в общем объеме расходов, запланированных на реализацию муниципальных программ Мокробатайского сельского поселения в 2020 году </vt:lpstr>
      <vt:lpstr>МУНИЦИПАЛЬНЫЕ ПРОГРАММЫ МОКРОБАТАЙСКОГОСЕЛЬСКОГОПОСЕЛЕНИЯ НА 2019ГОД</vt:lpstr>
      <vt:lpstr>МУНИЦИПАЛЬНЫЕ ПРОГРАММЫ МОКРОБАТАЙСКОГОСЕЛЬСКОГОПОСЕЛЕНИЯ НА 2020ГОД</vt:lpstr>
      <vt:lpstr>МУНИЦИПАЛЬНЫЕ ПРОГРАММЫ МОКРОБАТАЙСКОГОСЕЛЬСКОГОПОСЕЛЕНИЯ НА 2021ГОД </vt:lpstr>
      <vt:lpstr>МОКРОБАТАЙСКОЕ СЕЛЬСКОЕ ПОСЕЛЕНИЕ</vt:lpstr>
      <vt:lpstr>МОКРОБАТАЙСКОЕ СЕЛЬСКОЕ ПОСЕЛЕНИЕ</vt:lpstr>
      <vt:lpstr>МОКРОБАТАЙСКОЕ СЕЛЬСКОЕ ПОСЕЛЕНИЕ </vt:lpstr>
      <vt:lpstr>Структура муниципального долга Мокробатайского сельского поселения на 2019-2023 годы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Анжелика</dc:creator>
  <cp:lastModifiedBy>Ира</cp:lastModifiedBy>
  <cp:revision>78</cp:revision>
  <dcterms:created xsi:type="dcterms:W3CDTF">2016-01-31T19:30:00Z</dcterms:created>
  <dcterms:modified xsi:type="dcterms:W3CDTF">2020-02-10T20:05:18Z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1049-11.2.0.9144</vt:lpwstr>
  </property>
</Properties>
</file>