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648" r:id="rId1"/>
  </p:sldMasterIdLst>
  <p:notesMasterIdLst>
    <p:notesMasterId r:id="rId26"/>
  </p:notesMasterIdLst>
  <p:sldIdLst>
    <p:sldId id="268" r:id="rId2"/>
    <p:sldId id="284" r:id="rId3"/>
    <p:sldId id="283" r:id="rId4"/>
    <p:sldId id="266" r:id="rId5"/>
    <p:sldId id="261" r:id="rId6"/>
    <p:sldId id="269" r:id="rId7"/>
    <p:sldId id="273" r:id="rId8"/>
    <p:sldId id="270" r:id="rId9"/>
    <p:sldId id="274" r:id="rId10"/>
    <p:sldId id="275" r:id="rId11"/>
    <p:sldId id="300" r:id="rId12"/>
    <p:sldId id="302" r:id="rId13"/>
    <p:sldId id="303" r:id="rId14"/>
    <p:sldId id="301" r:id="rId15"/>
    <p:sldId id="278" r:id="rId16"/>
    <p:sldId id="292" r:id="rId17"/>
    <p:sldId id="330" r:id="rId18"/>
    <p:sldId id="318" r:id="rId19"/>
    <p:sldId id="319" r:id="rId20"/>
    <p:sldId id="320" r:id="rId21"/>
    <p:sldId id="313" r:id="rId22"/>
    <p:sldId id="312" r:id="rId23"/>
    <p:sldId id="311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>
        <p:scale>
          <a:sx n="130" d="100"/>
          <a:sy n="130" d="100"/>
        </p:scale>
        <p:origin x="816" y="-180"/>
      </p:cViewPr>
      <p:guideLst>
        <p:guide orient="horz" pos="2160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2199477950302E-3"/>
          <c:y val="6.0099503122862899E-2"/>
          <c:w val="0.98365160049457301"/>
          <c:h val="0.80592783505154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0187076835206E-2"/>
                  <c:y val="-5.31139728960948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2168,8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59-4C59-AE19-4D4000E10264}"/>
                </c:ext>
              </c:extLst>
            </c:dLbl>
            <c:dLbl>
              <c:idx val="1"/>
              <c:layout>
                <c:manualLayout>
                  <c:x val="1.7337546366259001E-2"/>
                  <c:y val="-1.8395326004594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2238,7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38724926522527"/>
                      <c:h val="9.82142398984672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59-4C59-AE19-4D4000E10264}"/>
                </c:ext>
              </c:extLst>
            </c:dLbl>
            <c:dLbl>
              <c:idx val="2"/>
              <c:layout>
                <c:manualLayout>
                  <c:x val="2.88458436775977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2357,4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59-4C59-AE19-4D4000E10264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2168.8000000000002</c:v>
                </c:pt>
                <c:pt idx="1">
                  <c:v>2238.6999999999998</c:v>
                </c:pt>
                <c:pt idx="2">
                  <c:v>2357.4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59-4C59-AE19-4D4000E102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95597484276729E-2"/>
          <c:y val="7.9753722794959903E-2"/>
          <c:w val="0.97720125786163503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82413432873901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124,1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7A-40CC-900E-BE7C2E043172}"/>
                </c:ext>
              </c:extLst>
            </c:dLbl>
            <c:dLbl>
              <c:idx val="1"/>
              <c:layout>
                <c:manualLayout>
                  <c:x val="1.2691929204160001E-2"/>
                  <c:y val="-0.32470652439920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129,0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7A-40CC-900E-BE7C2E043172}"/>
                </c:ext>
              </c:extLst>
            </c:dLbl>
            <c:dLbl>
              <c:idx val="2"/>
              <c:layout>
                <c:manualLayout>
                  <c:x val="2.69975287247298E-2"/>
                  <c:y val="-0.40069166374895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134,2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7A-40CC-900E-BE7C2E043172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124.1</c:v>
                </c:pt>
                <c:pt idx="1">
                  <c:v>129</c:v>
                </c:pt>
                <c:pt idx="2">
                  <c:v>134.19999999999999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7A-40CC-900E-BE7C2E0431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20754716981101E-3"/>
          <c:y val="2.4914089347079001E-2"/>
          <c:w val="0.985534591194969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722892498679599E-2"/>
                  <c:y val="-0.20442746708033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382,0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B7-4A97-9215-FA3A08DBFBB0}"/>
                </c:ext>
              </c:extLst>
            </c:dLbl>
            <c:dLbl>
              <c:idx val="1"/>
              <c:layout>
                <c:manualLayout>
                  <c:x val="2.0085189015631898E-2"/>
                  <c:y val="-0.3192658279900699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B7-4A97-9215-FA3A08DBFBB0}"/>
                </c:ext>
              </c:extLst>
            </c:dLbl>
            <c:dLbl>
              <c:idx val="2"/>
              <c:layout>
                <c:manualLayout>
                  <c:x val="2.69975287247297E-2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B7-4A97-9215-FA3A08DBFBB0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382</c:v>
                </c:pt>
                <c:pt idx="1">
                  <c:v>397.3</c:v>
                </c:pt>
                <c:pt idx="2">
                  <c:v>413.2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B7-4A97-9215-FA3A08DBF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69811320754698E-3"/>
          <c:y val="7.6890034364261201E-2"/>
          <c:w val="0.97405660377358505"/>
          <c:h val="0.80592783505154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9.6949450576921305E-3"/>
                  <c:y val="-0.392428612555709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7D-42EE-A097-134ED2CA4F7A}"/>
                </c:ext>
              </c:extLst>
            </c:dLbl>
            <c:dLbl>
              <c:idx val="1"/>
              <c:layout>
                <c:manualLayout>
                  <c:x val="5.4784635516253897E-3"/>
                  <c:y val="-0.3885667764037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7D-42EE-A097-134ED2CA4F7A}"/>
                </c:ext>
              </c:extLst>
            </c:dLbl>
            <c:dLbl>
              <c:idx val="2"/>
              <c:layout>
                <c:manualLayout>
                  <c:x val="-1.42166785787105E-2"/>
                  <c:y val="-0.4043187946883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2567,3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7D-42EE-A097-134ED2CA4F7A}"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2567.3000000000002</c:v>
                </c:pt>
                <c:pt idx="1">
                  <c:v>2567.3000000000002</c:v>
                </c:pt>
                <c:pt idx="2">
                  <c:v>2567.3000000000002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7D-42EE-A097-134ED2CA4F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  <a:endParaRPr lang="ru-RU"/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978470561000099"/>
          <c:y val="2.8000509100165501E-2"/>
          <c:w val="0.38752990199861098"/>
          <c:h val="0.639175257731959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AA-4158-8DAE-65CA6ADCC078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AA-4158-8DAE-65CA6ADCC078}"/>
              </c:ext>
            </c:extLst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AA-4158-8DAE-65CA6ADCC078}"/>
              </c:ext>
            </c:extLst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AA-4158-8DAE-65CA6ADCC0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AA-4158-8DAE-65CA6ADCC0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7AA-4158-8DAE-65CA6ADCC0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7AA-4158-8DAE-65CA6ADCC07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7AA-4158-8DAE-65CA6ADCC07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7AA-4158-8DAE-65CA6ADCC07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5329,4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A-4158-8DAE-65CA6ADCC078}"/>
                </c:ext>
              </c:extLst>
            </c:dLbl>
            <c:dLbl>
              <c:idx val="1"/>
              <c:layout>
                <c:manualLayout>
                  <c:x val="2.4797708001943002E-3"/>
                  <c:y val="-2.54612148659840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AA-4158-8DAE-65CA6ADCC07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AA-4158-8DAE-65CA6ADCC07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2635,1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AA-4158-8DAE-65CA6ADCC07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1859,4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AA-4158-8DAE-65CA6ADCC078}"/>
                </c:ext>
              </c:extLst>
            </c:dLbl>
            <c:dLbl>
              <c:idx val="5"/>
              <c:layout>
                <c:manualLayout>
                  <c:x val="-1.0157559314688645E-2"/>
                  <c:y val="6.054364877849868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AA-4158-8DAE-65CA6ADCC078}"/>
                </c:ext>
              </c:extLst>
            </c:dLbl>
            <c:dLbl>
              <c:idx val="6"/>
              <c:layout>
                <c:manualLayout>
                  <c:x val="4.4577019958956798E-2"/>
                  <c:y val="9.602048436999889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AA-4158-8DAE-65CA6ADCC07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7AA-4158-8DAE-65CA6ADCC078}"/>
                </c:ext>
              </c:extLst>
            </c:dLbl>
            <c:dLbl>
              <c:idx val="8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7AA-4158-8DAE-65CA6ADCC0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 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5329.4</c:v>
                </c:pt>
                <c:pt idx="1">
                  <c:v>5</c:v>
                </c:pt>
                <c:pt idx="2">
                  <c:v>2</c:v>
                </c:pt>
                <c:pt idx="3">
                  <c:v>2635.1</c:v>
                </c:pt>
                <c:pt idx="4">
                  <c:v>1859.4</c:v>
                </c:pt>
                <c:pt idx="5">
                  <c:v>63.8</c:v>
                </c:pt>
                <c:pt idx="6">
                  <c:v>20</c:v>
                </c:pt>
                <c:pt idx="7">
                  <c:v>2</c:v>
                </c:pt>
                <c:pt idx="8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7AA-4158-8DAE-65CA6ADCC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7808287974322839E-2"/>
          <c:y val="0.67666659744731616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11729175398"/>
          <c:y val="6.6084636837637906E-2"/>
          <c:w val="0.428782132321955"/>
          <c:h val="0.740269188795925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8A-4960-A7E1-6E6F6781B9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A-4960-A7E1-6E6F6781B9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8A-4960-A7E1-6E6F6781B904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8A-4960-A7E1-6E6F6781B904}"/>
              </c:ext>
            </c:extLst>
          </c:dPt>
          <c:dPt>
            <c:idx val="4"/>
            <c:bubble3D val="0"/>
            <c:explosion val="3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8A-4960-A7E1-6E6F6781B9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8A-4960-A7E1-6E6F6781B9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28A-4960-A7E1-6E6F6781B90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28A-4960-A7E1-6E6F6781B90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28A-4960-A7E1-6E6F6781B90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5973257767557814E-2"/>
                  <c:y val="-0.213963178211308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4969,7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8A-4960-A7E1-6E6F6781B904}"/>
                </c:ext>
              </c:extLst>
            </c:dLbl>
            <c:dLbl>
              <c:idx val="1"/>
              <c:layout>
                <c:manualLayout>
                  <c:x val="1.2731897331133299E-3"/>
                  <c:y val="-1.06009392051230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8A-4960-A7E1-6E6F6781B904}"/>
                </c:ext>
              </c:extLst>
            </c:dLbl>
            <c:dLbl>
              <c:idx val="2"/>
              <c:layout>
                <c:manualLayout>
                  <c:x val="1.57102412348058E-2"/>
                  <c:y val="5.73560344491529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8A-4960-A7E1-6E6F6781B9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1266,5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8A-4960-A7E1-6E6F6781B904}"/>
                </c:ext>
              </c:extLst>
            </c:dLbl>
            <c:dLbl>
              <c:idx val="4"/>
              <c:layout>
                <c:manualLayout>
                  <c:x val="-2.1884852750947599E-4"/>
                  <c:y val="-2.12983958297079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8A-4960-A7E1-6E6F6781B904}"/>
                </c:ext>
              </c:extLst>
            </c:dLbl>
            <c:dLbl>
              <c:idx val="5"/>
              <c:layout>
                <c:manualLayout>
                  <c:x val="9.9593749003299599E-3"/>
                  <c:y val="7.51700934149884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8A-4960-A7E1-6E6F6781B904}"/>
                </c:ext>
              </c:extLst>
            </c:dLbl>
            <c:dLbl>
              <c:idx val="6"/>
              <c:layout>
                <c:manualLayout>
                  <c:x val="3.7091477901775402E-2"/>
                  <c:y val="-1.0338640670193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8A-4960-A7E1-6E6F6781B904}"/>
                </c:ext>
              </c:extLst>
            </c:dLbl>
            <c:dLbl>
              <c:idx val="7"/>
              <c:layout>
                <c:manualLayout>
                  <c:x val="-7.7635821804164798E-2"/>
                  <c:y val="-2.97275838407213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93476465730797E-2"/>
                      <c:h val="2.965966072762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28A-4960-A7E1-6E6F6781B904}"/>
                </c:ext>
              </c:extLst>
            </c:dLbl>
            <c:dLbl>
              <c:idx val="8"/>
              <c:layout>
                <c:manualLayout>
                  <c:x val="4.3228585369973101E-2"/>
                  <c:y val="1.71255210506407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8A-4960-A7E1-6E6F6781B9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Формирование современной городской среды  территории муниципального образования</c:v>
                </c:pt>
                <c:pt idx="9">
                  <c:v>Развитие информационного общества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4969.7</c:v>
                </c:pt>
                <c:pt idx="1">
                  <c:v>5</c:v>
                </c:pt>
                <c:pt idx="2">
                  <c:v>2</c:v>
                </c:pt>
                <c:pt idx="3">
                  <c:v>1266.5</c:v>
                </c:pt>
                <c:pt idx="4">
                  <c:v>321.8</c:v>
                </c:pt>
                <c:pt idx="5">
                  <c:v>25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28A-4960-A7E1-6E6F6781B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108888080514195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charset="-120"/>
              <a:ea typeface="PMingLiU-ExtB" panose="02020500000000000000" charset="-120"/>
              <a:cs typeface="PMingLiU-ExtB" panose="02020500000000000000" charset="-120"/>
              <a:sym typeface="PMingLiU-ExtB" panose="02020500000000000000" charset="-12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4451768374799"/>
          <c:y val="6.4159013712416696E-2"/>
          <c:w val="0.35819973066836802"/>
          <c:h val="0.635783117373254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B3-4B9E-A0DC-FF372805F5C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B3-4B9E-A0DC-FF372805F5C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B3-4B9E-A0DC-FF372805F5CB}"/>
              </c:ext>
            </c:extLst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B3-4B9E-A0DC-FF372805F5C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B3-4B9E-A0DC-FF372805F5CB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6B3-4B9E-A0DC-FF372805F5CB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6B3-4B9E-A0DC-FF372805F5CB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6B3-4B9E-A0DC-FF372805F5CB}"/>
              </c:ext>
            </c:extLst>
          </c:dPt>
          <c:dPt>
            <c:idx val="8"/>
            <c:bubble3D val="0"/>
            <c:explosion val="5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6B3-4B9E-A0DC-FF372805F5CB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5264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3-4B9E-A0DC-FF372805F5CB}"/>
                </c:ext>
              </c:extLst>
            </c:dLbl>
            <c:dLbl>
              <c:idx val="2"/>
              <c:layout>
                <c:manualLayout>
                  <c:x val="7.1416220467175398E-3"/>
                  <c:y val="3.27410229298125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B3-4B9E-A0DC-FF372805F5CB}"/>
                </c:ext>
              </c:extLst>
            </c:dLbl>
            <c:dLbl>
              <c:idx val="4"/>
              <c:layout>
                <c:manualLayout>
                  <c:x val="5.4586437954133697E-2"/>
                  <c:y val="-2.43911428849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B3-4B9E-A0DC-FF372805F5CB}"/>
                </c:ext>
              </c:extLst>
            </c:dLbl>
            <c:dLbl>
              <c:idx val="5"/>
              <c:layout>
                <c:manualLayout>
                  <c:x val="-2.8253169768553601E-2"/>
                  <c:y val="0.11364175689027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6B3-4B9E-A0DC-FF372805F5CB}"/>
                </c:ext>
              </c:extLst>
            </c:dLbl>
            <c:dLbl>
              <c:idx val="6"/>
              <c:layout>
                <c:manualLayout>
                  <c:x val="2.87395104691366E-2"/>
                  <c:y val="7.648423660542289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7465418471426599E-2"/>
                      <c:h val="4.81128662727602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6B3-4B9E-A0DC-FF372805F5CB}"/>
                </c:ext>
              </c:extLst>
            </c:dLbl>
            <c:dLbl>
              <c:idx val="7"/>
              <c:layout>
                <c:manualLayout>
                  <c:x val="-5.6284508417453201E-2"/>
                  <c:y val="-5.4763409645239704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893476465730797E-2"/>
                      <c:h val="2.9659660727621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B3-4B9E-A0DC-FF372805F5CB}"/>
                </c:ext>
              </c:extLst>
            </c:dLbl>
            <c:dLbl>
              <c:idx val="8"/>
              <c:layout>
                <c:manualLayout>
                  <c:x val="4.2475897722509398E-2"/>
                  <c:y val="4.26418211394841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6B3-4B9E-A0DC-FF372805F5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Формирование  современной городской среды территории муниципального образования «Мокробатайское сельское поселени</c:v>
                </c:pt>
                <c:pt idx="9">
                  <c:v>Развитие информационного общества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5264</c:v>
                </c:pt>
                <c:pt idx="1">
                  <c:v>5</c:v>
                </c:pt>
                <c:pt idx="2">
                  <c:v>2</c:v>
                </c:pt>
                <c:pt idx="3">
                  <c:v>1269</c:v>
                </c:pt>
                <c:pt idx="4">
                  <c:v>243.4</c:v>
                </c:pt>
                <c:pt idx="5">
                  <c:v>23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6B3-4B9E-A0DC-FF372805F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6375000000000003E-2"/>
          <c:y val="0.67666666666666697"/>
          <c:w val="0.86350000000000005"/>
          <c:h val="0.3033333333333330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Chart1.xls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ПРОЕКТ 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БЮДЖЕТ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А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 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20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21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sz="4400" b="1" i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ГОДОВ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/>
              <a:t>КРУПНЕЙШИЕ НАЛОГОПЛАТИЛЬЩИКИ </a:t>
            </a:r>
            <a:br>
              <a:rPr lang="ru-RU" altLang="en-US" sz="3200"/>
            </a:br>
            <a:r>
              <a:rPr lang="ru-RU" altLang="en-US" sz="3200"/>
              <a:t>МОКРОБАТАЙСКОГО СЕЛЬСКОГО ПОСЕЛЕНИЯ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179705" y="1945005"/>
          <a:ext cx="8507095" cy="43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/>
                        <a:t>ООО «ГАЗЭНЕРГОСЕТЬ»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/>
                        <a:t>ООО «Пищекомбинат Донской»</a:t>
                      </a: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</a:p>
                    <a:p>
                      <a:pPr>
                        <a:buNone/>
                      </a:pPr>
                      <a:endParaRPr lang="ru-RU" altLang="en-US" sz="280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</a:p>
                    <a:p>
                      <a:pPr>
                        <a:buNone/>
                      </a:pPr>
                      <a:endParaRPr lang="ru-RU" altLang="en-US" sz="2800" b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>
                          <a:solidFill>
                            <a:srgbClr val="7030A0"/>
                          </a:solidFill>
                          <a:sym typeface="+mn-ea"/>
                        </a:rPr>
                        <a:t>ГК «ТЕХНОКОМ»</a:t>
                      </a:r>
                    </a:p>
                    <a:p>
                      <a:pPr>
                        <a:buNone/>
                      </a:pPr>
                      <a:endParaRPr lang="ru-RU" altLang="en-US" sz="280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240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850" y="245300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1823016"/>
              </p:ext>
            </p:extLst>
          </p:nvPr>
        </p:nvGraphicFramePr>
        <p:xfrm>
          <a:off x="4064635" y="1920240"/>
          <a:ext cx="4622165" cy="467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0612903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/>
            </a:br>
            <a:endParaRPr lang="ru-RU" altLang="en-US" sz="200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093262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/>
              <a:t>ДИНАМИКА ПОСТУПЛЕНИЙ ЗЕМЕЛЬНОГО НАЛОГА В БЮДЖЕТ  МОКРОБАТАЙСКОГО СЕЛЬСКОГО ПОСЕЛЕНИЯ КАГАЛЬНИЦКОГО РАЙОНА</a:t>
            </a:r>
          </a:p>
        </p:txBody>
      </p:sp>
      <p:pic>
        <p:nvPicPr>
          <p:cNvPr id="5" name="Замещающее содержимое 4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140" y="2295525"/>
            <a:ext cx="4144645" cy="374332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8360170"/>
              </p:ext>
            </p:extLst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287231503"/>
              </p:ext>
            </p:extLst>
          </p:nvPr>
        </p:nvGraphicFramePr>
        <p:xfrm>
          <a:off x="233201" y="1244797"/>
          <a:ext cx="8480425" cy="3424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3" imgW="8924922" imgH="4962600" progId="Excel.Chart.8">
                  <p:embed/>
                </p:oleObj>
              </mc:Choice>
              <mc:Fallback>
                <p:oleObj name="Chart" r:id="rId3" imgW="8924922" imgH="4962600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201" y="1244797"/>
                        <a:ext cx="8480425" cy="342484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81965" y="535305"/>
            <a:ext cx="8204200" cy="967740"/>
          </a:xfrm>
        </p:spPr>
        <p:txBody>
          <a:bodyPr>
            <a:normAutofit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2020году 10262,3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4612837"/>
              </p:ext>
            </p:extLst>
          </p:nvPr>
        </p:nvGraphicFramePr>
        <p:xfrm>
          <a:off x="323850" y="1703388"/>
          <a:ext cx="8053388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hart" r:id="rId5" imgW="9610790" imgH="5724540" progId="Excel.Chart.8">
                  <p:embed/>
                </p:oleObj>
              </mc:Choice>
              <mc:Fallback>
                <p:oleObj name="Chart" r:id="rId5" imgW="9610790" imgH="572454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6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323850" y="1703388"/>
                        <a:ext cx="8053388" cy="486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</a:t>
            </a:r>
            <a:r>
              <a:rPr lang="ru-RU" altLang="en-US" sz="24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Мокробатайского</a:t>
            </a:r>
            <a: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сельского поселения в 2020 году</a:t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10185" y="1919605"/>
            <a:ext cx="2583180" cy="789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Энергосбережение и повышение энергетической эффективности </a:t>
            </a:r>
          </a:p>
          <a:p>
            <a:pPr algn="ctr"/>
            <a:r>
              <a:rPr lang="ru-RU" altLang="en-US" sz="1400" dirty="0"/>
              <a:t>0,2%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8613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</a:p>
          <a:p>
            <a:pPr algn="ctr"/>
            <a:r>
              <a:rPr lang="ru-RU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0,62%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97575" y="1970693"/>
            <a:ext cx="3035935" cy="8102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Благоустройство</a:t>
            </a:r>
          </a:p>
          <a:p>
            <a:pPr algn="ctr"/>
            <a:r>
              <a:rPr lang="ru-RU" altLang="en-US" dirty="0"/>
              <a:t>18,1%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4334" y="3024750"/>
            <a:ext cx="2989580" cy="10737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Формирование современной городской среды территории муниципального образования </a:t>
            </a:r>
            <a:r>
              <a:rPr lang="ru-RU" altLang="en-US" sz="1400" dirty="0" err="1"/>
              <a:t>Мокробаайское</a:t>
            </a:r>
            <a:r>
              <a:rPr lang="ru-RU" altLang="en-US" sz="1400" dirty="0"/>
              <a:t> сельское поселение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49930" y="3201836"/>
            <a:ext cx="2491105" cy="696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</a:p>
          <a:p>
            <a:pPr algn="ctr"/>
            <a:r>
              <a:rPr lang="ru-RU" altLang="en-US" dirty="0">
                <a:solidFill>
                  <a:srgbClr val="FF0000"/>
                </a:solidFill>
              </a:rPr>
              <a:t>25,68%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3508" y="3171756"/>
            <a:ext cx="2920365" cy="727075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>
                <a:solidFill>
                  <a:srgbClr val="00B050"/>
                </a:solidFill>
              </a:rPr>
              <a:t>Развитие физической культуры и спорта</a:t>
            </a:r>
          </a:p>
          <a:p>
            <a:pPr algn="ctr"/>
            <a:r>
              <a:rPr lang="ru-RU" altLang="en-US" sz="1400" dirty="0">
                <a:solidFill>
                  <a:srgbClr val="00B050"/>
                </a:solidFill>
              </a:rPr>
              <a:t>0,02%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4342357"/>
            <a:ext cx="2990215" cy="6413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Обеспечение </a:t>
            </a:r>
            <a:r>
              <a:rPr lang="ru-RU" altLang="en-US" sz="1400" dirty="0" err="1"/>
              <a:t>общественногопорядка</a:t>
            </a:r>
            <a:endParaRPr lang="ru-RU" altLang="en-US" sz="1400" dirty="0"/>
          </a:p>
          <a:p>
            <a:pPr algn="ctr"/>
            <a:r>
              <a:rPr lang="ru-RU" altLang="en-US" sz="1400" dirty="0"/>
              <a:t>0,02%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75342" y="4245671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Использование и охрана земель</a:t>
            </a:r>
          </a:p>
          <a:p>
            <a:pPr algn="ctr"/>
            <a:r>
              <a:rPr lang="ru-RU" altLang="en-US" sz="1400" dirty="0"/>
              <a:t>0,05%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50597" y="4008458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400" dirty="0"/>
              <a:t>Управление муниципальными финансами и создание условий для эффективного управления муниципальными финансами</a:t>
            </a:r>
          </a:p>
          <a:p>
            <a:pPr algn="ctr"/>
            <a:r>
              <a:rPr lang="ru-RU" altLang="en-US" sz="1400" dirty="0"/>
              <a:t>51,9%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AB7993-D9A7-438D-A660-D37120D06E66}"/>
              </a:ext>
            </a:extLst>
          </p:cNvPr>
          <p:cNvSpPr/>
          <p:nvPr/>
        </p:nvSpPr>
        <p:spPr>
          <a:xfrm>
            <a:off x="286385" y="5227529"/>
            <a:ext cx="2319695" cy="926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Развитие информационного общества </a:t>
            </a:r>
            <a:r>
              <a:rPr lang="ru-RU" sz="1200" dirty="0" err="1"/>
              <a:t>Мокробатайкого</a:t>
            </a:r>
            <a:r>
              <a:rPr lang="ru-RU" sz="1200" dirty="0"/>
              <a:t> сельского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0,3%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94107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/>
              <a:t>МУНИЦИПАЛЬНЫЕ ПРОГРАММЫ МОКРОБАТАЙСКОГОСЕЛЬСКОГОПОСЕЛЕНИЯ НА 2020ГОД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8100506"/>
              </p:ext>
            </p:extLst>
          </p:nvPr>
        </p:nvGraphicFramePr>
        <p:xfrm>
          <a:off x="141605" y="1366520"/>
          <a:ext cx="8860790" cy="52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2021ГОД</a:t>
            </a: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 flipH="1">
            <a:off x="583565" y="1687195"/>
            <a:ext cx="762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6059711"/>
              </p:ext>
            </p:extLst>
          </p:nvPr>
        </p:nvGraphicFramePr>
        <p:xfrm>
          <a:off x="51435" y="1687195"/>
          <a:ext cx="9041130" cy="523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3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1025525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МУНИЦИПАЛЬНЫЕ ПРОГРАММЫ МОКРОБАТАЙСКОГОСЕЛЬСКОГОПОСЕЛЕНИЯ НА 2022ГОД</a:t>
            </a:r>
            <a:br>
              <a:rPr lang="ru-RU" altLang="en-US" sz="2000" dirty="0"/>
            </a:br>
            <a:endParaRPr lang="ru-RU" altLang="en-US" sz="20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6680" y="1920085"/>
            <a:ext cx="4038600" cy="4434840"/>
          </a:xfrm>
        </p:spPr>
        <p:txBody>
          <a:bodyPr/>
          <a:lstStyle/>
          <a:p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7595540"/>
              </p:ext>
            </p:extLst>
          </p:nvPr>
        </p:nvGraphicFramePr>
        <p:xfrm>
          <a:off x="27305" y="1089025"/>
          <a:ext cx="9089390" cy="52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2020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290034"/>
              </p:ext>
            </p:extLst>
          </p:nvPr>
        </p:nvGraphicFramePr>
        <p:xfrm>
          <a:off x="0" y="1628799"/>
          <a:ext cx="9144000" cy="5741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8914">
                <a:tc rowSpan="2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5336,0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208,0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5,0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b="1" dirty="0"/>
                        <a:t>Образование 1,0 </a:t>
                      </a:r>
                      <a:r>
                        <a:rPr lang="ru-RU" b="1" dirty="0" err="1"/>
                        <a:t>тыс.рублей</a:t>
                      </a:r>
                      <a:endParaRPr lang="ru-RU" b="1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885458"/>
                  </a:ext>
                </a:extLst>
              </a:tr>
              <a:tr h="251133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1884,4 ТЫС. 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2635,1 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8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66,8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2021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59695"/>
              </p:ext>
            </p:extLst>
          </p:nvPr>
        </p:nvGraphicFramePr>
        <p:xfrm>
          <a:off x="0" y="2134870"/>
          <a:ext cx="9144000" cy="472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156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4981,0ТЫС.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214,4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7,0ТЫС.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331,8ТЫС.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1266,5ТЫС.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66,8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</a:p>
          <a:p>
            <a:pPr algn="ctr">
              <a:buNone/>
            </a:pPr>
            <a:r>
              <a:rPr lang="ru-RU" sz="2000" b="1" dirty="0"/>
              <a:t> НА 2022 ГОД</a:t>
            </a:r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829350"/>
              </p:ext>
            </p:extLst>
          </p:nvPr>
        </p:nvGraphicFramePr>
        <p:xfrm>
          <a:off x="0" y="1654481"/>
          <a:ext cx="9144000" cy="520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63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4944,3ТЫС.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0,0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5,0 ТЫС. 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603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243,4 ТЫС. РУБЛЕЙ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2,0 ТЫС.</a:t>
                      </a:r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1269,0ТЫС.</a:t>
                      </a: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66,8 ТЫС.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</a:p>
                    <a:p>
                      <a:endParaRPr lang="ru-RU" dirty="0"/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 dirty="0"/>
              <a:t>Структура муниципального долга </a:t>
            </a:r>
            <a:r>
              <a:rPr lang="ru-RU" altLang="en-US" sz="2400" dirty="0" err="1"/>
              <a:t>Мокробатайского</a:t>
            </a:r>
            <a:r>
              <a:rPr lang="ru-RU" altLang="en-US" sz="2400" dirty="0"/>
              <a:t> сельского поселения на 2020-2022 годы</a:t>
            </a:r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4298495"/>
              </p:ext>
            </p:extLst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01.01.201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9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20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01.01.202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долга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</a:t>
                      </a:r>
                      <a:r>
                        <a:rPr sz="1400" b="1" i="1" dirty="0" err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</a:t>
                      </a:r>
                      <a:r>
                        <a:rPr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 01.01.20</a:t>
                      </a:r>
                      <a:r>
                        <a:rPr lang="ru-RU" sz="1400" b="1" i="1" dirty="0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23</a:t>
                      </a:r>
                      <a:endParaRPr lang="ru-RU" sz="1400" b="1" i="1" dirty="0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 dirty="0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 dirty="0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  <a:t>4</a:t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963" y="3870325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/>
          <p:nvPr/>
        </p:nvSpPr>
        <p:spPr>
          <a:xfrm>
            <a:off x="3276600" y="4989513"/>
            <a:ext cx="2663825" cy="178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2000" b="1" dirty="0"/>
              <a:t>Проект бюджета для граждан на 2020 год</a:t>
            </a:r>
            <a:br>
              <a:rPr lang="ru-RU" sz="2000" b="1" dirty="0"/>
            </a:br>
            <a:r>
              <a:rPr lang="ru-RU" altLang="en-US" sz="2000" dirty="0">
                <a:sym typeface="+mn-ea"/>
              </a:rPr>
              <a:t>и на плановый период 2021-2022годов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2019-2021</a:t>
            </a:r>
          </a:p>
          <a:p>
            <a:pPr algn="ctr"/>
            <a:r>
              <a:rPr lang="ru-RU" dirty="0"/>
              <a:t> годы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43305" y="115887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Основа формирования бюджета Мокробатайского сельского поселения Кагальницкого района на 2018 год</a:t>
            </a:r>
            <a:r>
              <a:rPr lang="ru-RU" altLang="en-US">
                <a:sym typeface="+mn-ea"/>
              </a:rPr>
              <a:t>и на плановый период 2019-2020годов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/>
              <a:t>Проект б</a:t>
            </a:r>
            <a:r>
              <a:rPr lang="ru-RU" altLang="en-US" sz="3600" dirty="0"/>
              <a:t>юджета на 2020 год и на плановый период 2021-2022годов </a:t>
            </a:r>
            <a:br>
              <a:rPr lang="ru-RU" altLang="en-US" sz="3600" dirty="0"/>
            </a:br>
            <a:r>
              <a:rPr lang="ru-RU" altLang="en-US" sz="3600" dirty="0"/>
              <a:t>содержит</a:t>
            </a:r>
            <a:br>
              <a:rPr lang="ru-RU" altLang="en-US" sz="3600" dirty="0"/>
            </a:br>
            <a:r>
              <a:rPr lang="ru-RU" altLang="en-US" sz="2800" dirty="0"/>
              <a:t>Приоритетные пути реализации основных задач:</a:t>
            </a:r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2"/>
          <a:srcRect l="-3032" r="-5067"/>
          <a:stretch>
            <a:fillRect/>
          </a:stretch>
        </p:blipFill>
        <p:spPr>
          <a:xfrm>
            <a:off x="984885" y="1935480"/>
            <a:ext cx="7172960" cy="438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800" dirty="0"/>
              <a:t>Основные показатели прогноза социально-экономического развития </a:t>
            </a:r>
            <a:r>
              <a:rPr lang="ru-RU" altLang="en-US" sz="2800" dirty="0" err="1"/>
              <a:t>Мокробатайского</a:t>
            </a:r>
            <a:r>
              <a:rPr lang="ru-RU" altLang="en-US" sz="2800" dirty="0"/>
              <a:t> сельского поселения на 2020 год и на плановый период 2021-2022годов</a:t>
            </a:r>
          </a:p>
        </p:txBody>
      </p:sp>
      <p:pic>
        <p:nvPicPr>
          <p:cNvPr id="3" name="Схема 3"/>
          <p:cNvPicPr>
            <a:picLocks noGrp="1" noChangeAspect="1"/>
          </p:cNvPicPr>
          <p:nvPr>
            <p:ph idx="1"/>
          </p:nvPr>
        </p:nvPicPr>
        <p:blipFill>
          <a:blip r:embed="rId2"/>
          <a:srcRect l="-13567" t="-484" r="-11757" b="-10556"/>
          <a:stretch>
            <a:fillRect/>
          </a:stretch>
        </p:blipFill>
        <p:spPr>
          <a:xfrm>
            <a:off x="1106805" y="1935480"/>
            <a:ext cx="6929755" cy="4389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320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015" y="1847215"/>
            <a:ext cx="8650605" cy="4434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rgbClr val="17375E"/>
                </a:solidFill>
                <a:sym typeface="+mn-ea"/>
              </a:rPr>
              <a:t>Основные параметры проекта бюджета 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района</a:t>
            </a:r>
            <a:br>
              <a:rPr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 err="1">
                <a:solidFill>
                  <a:srgbClr val="17375E"/>
                </a:solidFill>
                <a:sym typeface="+mn-ea"/>
              </a:rPr>
              <a:t>на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20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20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21</a:t>
            </a:r>
            <a:r>
              <a:rPr sz="2000" b="1" dirty="0">
                <a:solidFill>
                  <a:srgbClr val="17375E"/>
                </a:solidFill>
                <a:sym typeface="+mn-ea"/>
              </a:rPr>
              <a:t> и 202</a:t>
            </a:r>
            <a:r>
              <a:rPr lang="ru-RU" sz="2000" b="1" dirty="0">
                <a:solidFill>
                  <a:srgbClr val="17375E"/>
                </a:solidFill>
                <a:sym typeface="+mn-ea"/>
              </a:rPr>
              <a:t>2</a:t>
            </a:r>
            <a:r>
              <a:rPr sz="2000" b="1" dirty="0" err="1">
                <a:solidFill>
                  <a:srgbClr val="17375E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854070"/>
              </p:ext>
            </p:extLst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2020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21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10095,1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6848,5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6681,0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5500,5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5600,7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5750,9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4594,6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1247,8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930,1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10262,3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7425,4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7256,5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-167,2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-576,9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-575,5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167,2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576,9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575,5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3200"/>
              <a:t>ДОХОДЫ БЮДЖЕТА</a:t>
            </a:r>
            <a:br>
              <a:rPr lang="ru-RU" altLang="en-US" sz="3200"/>
            </a:br>
            <a:r>
              <a:rPr lang="ru-RU" altLang="en-US" sz="3200"/>
              <a:t>ПОСТУПАЮЩИЕ В БЮДЖЕТ ДЕНЕЖНЫЕ СРЕДСТВА</a:t>
            </a:r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2"/>
          <a:srcRect t="-39211" b="-39055"/>
          <a:stretch>
            <a:fillRect/>
          </a:stretch>
        </p:blipFill>
        <p:spPr>
          <a:xfrm>
            <a:off x="457200" y="837565"/>
            <a:ext cx="8229600" cy="4171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  <a:ln w="9525">
          <a:noFill/>
        </a:ln>
      </a:spPr>
      <a:bodyPr wrap="square">
        <a:spAutoFit/>
      </a:bodyPr>
      <a:lstStyle>
        <a:defPPr indent="0" algn="ctr">
          <a:defRPr b="0">
            <a:latin typeface="Times New Roman" panose="02020603050405020304" charset="0"/>
            <a:cs typeface="Times New Roman" panose="0202060305040502030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910</Words>
  <Application>Microsoft Office PowerPoint</Application>
  <PresentationFormat>Экран (4:3)</PresentationFormat>
  <Paragraphs>326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Bookman Old Style</vt:lpstr>
      <vt:lpstr>Calibri</vt:lpstr>
      <vt:lpstr>Constantia</vt:lpstr>
      <vt:lpstr>Garamond</vt:lpstr>
      <vt:lpstr>Times New Roman</vt:lpstr>
      <vt:lpstr>Wingdings 2</vt:lpstr>
      <vt:lpstr>Поток</vt:lpstr>
      <vt:lpstr>Диаграмма Microsoft Excel</vt:lpstr>
      <vt:lpstr>Презентация PowerPoint</vt:lpstr>
      <vt:lpstr>Что такое бюджет?</vt:lpstr>
      <vt:lpstr>Какие бывают бюджеты?</vt:lpstr>
      <vt:lpstr>        Проект бюджета для граждан на 2020 год и на плановый период 2021-2022годов  </vt:lpstr>
      <vt:lpstr>Проект бюджета на 2020 год и на плановый период 2021-2022годов  содержит Приоритетные пути реализации основных задач:</vt:lpstr>
      <vt:lpstr>Основные показатели прогноза социально-экономического развития Мокробатайского сельского поселения на 2020 год и на плановый период 2021-2022годов</vt:lpstr>
      <vt:lpstr>ОСНОВНЫЕ НАПРАВЛЕНИЯ НАЛОГОВОЙ ПОЛИТИКИ МОКРОБАТАЙСКОГО СЕЛЬСКОГО ПОСЕЛЕНИЯ</vt:lpstr>
      <vt:lpstr>Основные параметры проекта бюджета Мокробатайского сельского поселения Кагальницкого района на 2020 год и на плановый период 2021 и 2022годов (тыс. рублей) </vt:lpstr>
      <vt:lpstr>ДОХОДЫ БЮДЖЕТА ПОСТУПАЮЩИЕ В БЮДЖЕТ ДЕНЕЖНЫЕ СРЕДСТВА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2020году 10262,3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2020 году </vt:lpstr>
      <vt:lpstr>МУНИЦИПАЛЬНЫЕ ПРОГРАММЫ МОКРОБАТАЙСКОГОСЕЛЬСКОГОПОСЕЛЕНИЯ НА 2020ГОД</vt:lpstr>
      <vt:lpstr>МУНИЦИПАЛЬНЫЕ ПРОГРАММЫ МОКРОБАТАЙСКОГОСЕЛЬСКОГОПОСЕЛЕНИЯ НА 2021ГОД</vt:lpstr>
      <vt:lpstr>МУНИЦИПАЛЬНЫЕ ПРОГРАММЫ МОКРОБАТАЙСКОГОСЕЛЬСКОГОПОСЕЛЕНИЯ НА 2022ГОД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2020-2022 годы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Finans</cp:lastModifiedBy>
  <cp:revision>51</cp:revision>
  <dcterms:created xsi:type="dcterms:W3CDTF">2016-01-31T19:30:00Z</dcterms:created>
  <dcterms:modified xsi:type="dcterms:W3CDTF">2019-12-03T13:34:43Z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1049-10.2.0.7549</vt:lpwstr>
  </property>
</Properties>
</file>